
<file path=[Content_Types].xml><?xml version="1.0" encoding="utf-8"?>
<Types xmlns="http://schemas.openxmlformats.org/package/2006/content-types">
  <Default Extension="xml" ContentType="application/xml"/>
  <Default Extension="bin" ContentType="application/vnd.openxmlformats-officedocument.oleObject"/>
  <Default Extension="jpeg" ContentType="image/jpeg"/>
  <Default Extension="rels" ContentType="application/vnd.openxmlformats-package.relationships+xml"/>
  <Default Extension="vml" ContentType="application/vnd.openxmlformats-officedocument.vmlDrawing"/>
  <Default Extension="gif" ContentType="image/gif"/>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62" r:id="rId2"/>
  </p:sldMasterIdLst>
  <p:notesMasterIdLst>
    <p:notesMasterId r:id="rId39"/>
  </p:notesMasterIdLst>
  <p:handoutMasterIdLst>
    <p:handoutMasterId r:id="rId40"/>
  </p:handoutMasterIdLst>
  <p:sldIdLst>
    <p:sldId id="430" r:id="rId3"/>
    <p:sldId id="431" r:id="rId4"/>
    <p:sldId id="432" r:id="rId5"/>
    <p:sldId id="434" r:id="rId6"/>
    <p:sldId id="435" r:id="rId7"/>
    <p:sldId id="438" r:id="rId8"/>
    <p:sldId id="436" r:id="rId9"/>
    <p:sldId id="439" r:id="rId10"/>
    <p:sldId id="437" r:id="rId11"/>
    <p:sldId id="440" r:id="rId12"/>
    <p:sldId id="441" r:id="rId13"/>
    <p:sldId id="443" r:id="rId14"/>
    <p:sldId id="444" r:id="rId15"/>
    <p:sldId id="409" r:id="rId16"/>
    <p:sldId id="414" r:id="rId17"/>
    <p:sldId id="418" r:id="rId18"/>
    <p:sldId id="419" r:id="rId19"/>
    <p:sldId id="415" r:id="rId20"/>
    <p:sldId id="259" r:id="rId21"/>
    <p:sldId id="422" r:id="rId22"/>
    <p:sldId id="423" r:id="rId23"/>
    <p:sldId id="368" r:id="rId24"/>
    <p:sldId id="417" r:id="rId25"/>
    <p:sldId id="446" r:id="rId26"/>
    <p:sldId id="445" r:id="rId27"/>
    <p:sldId id="399" r:id="rId28"/>
    <p:sldId id="401" r:id="rId29"/>
    <p:sldId id="402" r:id="rId30"/>
    <p:sldId id="424" r:id="rId31"/>
    <p:sldId id="425" r:id="rId32"/>
    <p:sldId id="427" r:id="rId33"/>
    <p:sldId id="428" r:id="rId34"/>
    <p:sldId id="373" r:id="rId35"/>
    <p:sldId id="403" r:id="rId36"/>
    <p:sldId id="400" r:id="rId37"/>
    <p:sldId id="408"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14F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0592" autoAdjust="0"/>
    <p:restoredTop sz="94851" autoAdjust="0"/>
  </p:normalViewPr>
  <p:slideViewPr>
    <p:cSldViewPr>
      <p:cViewPr>
        <p:scale>
          <a:sx n="103" d="100"/>
          <a:sy n="103" d="100"/>
        </p:scale>
        <p:origin x="2168" y="5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744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 Id="rId2" Type="http://schemas.openxmlformats.org/officeDocument/2006/relationships/image" Target="../media/image20.wmf"/><Relationship Id="rId3"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wmf"/><Relationship Id="rId2"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wmf"/><Relationship Id="rId2"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7.wmf"/><Relationship Id="rId4" Type="http://schemas.openxmlformats.org/officeDocument/2006/relationships/image" Target="../media/image21.wmf"/><Relationship Id="rId1" Type="http://schemas.openxmlformats.org/officeDocument/2006/relationships/image" Target="../media/image25.wmf"/><Relationship Id="rId2" Type="http://schemas.openxmlformats.org/officeDocument/2006/relationships/image" Target="../media/image2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wmf"/><Relationship Id="rId2"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eaLnBrk="0" hangingPunct="0">
              <a:defRPr sz="1000" i="1">
                <a:latin typeface="Times New Roman" pitchFamily="18" charset="0"/>
              </a:defRPr>
            </a:lvl1pPr>
          </a:lstStyle>
          <a:p>
            <a:pPr>
              <a:defRPr/>
            </a:pPr>
            <a:endParaRPr lang="en-US"/>
          </a:p>
        </p:txBody>
      </p:sp>
      <p:sp>
        <p:nvSpPr>
          <p:cNvPr id="307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eaLnBrk="0" hangingPunct="0">
              <a:defRPr sz="1000" i="1">
                <a:latin typeface="Times New Roman" pitchFamily="18" charset="0"/>
              </a:defRPr>
            </a:lvl1pPr>
          </a:lstStyle>
          <a:p>
            <a:pPr>
              <a:defRPr/>
            </a:pPr>
            <a:endParaRPr lang="en-US"/>
          </a:p>
        </p:txBody>
      </p:sp>
      <p:sp>
        <p:nvSpPr>
          <p:cNvPr id="307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eaLnBrk="0" hangingPunct="0">
              <a:defRPr sz="1000" i="1">
                <a:latin typeface="Times New Roman" pitchFamily="18" charset="0"/>
              </a:defRPr>
            </a:lvl1pPr>
          </a:lstStyle>
          <a:p>
            <a:pPr>
              <a:defRPr/>
            </a:pPr>
            <a:endParaRPr lang="en-US"/>
          </a:p>
        </p:txBody>
      </p:sp>
      <p:sp>
        <p:nvSpPr>
          <p:cNvPr id="307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eaLnBrk="0" hangingPunct="0">
              <a:defRPr sz="1000" i="1">
                <a:latin typeface="Times New Roman" pitchFamily="18" charset="0"/>
              </a:defRPr>
            </a:lvl1pPr>
          </a:lstStyle>
          <a:p>
            <a:pPr>
              <a:defRPr/>
            </a:pPr>
            <a:fld id="{6D06769C-920A-4DDC-BA25-A00D1F2E75AA}" type="slidenum">
              <a:rPr lang="en-US"/>
              <a:pPr>
                <a:defRPr/>
              </a:pPr>
              <a:t>‹#›</a:t>
            </a:fld>
            <a:endParaRPr lang="en-US"/>
          </a:p>
        </p:txBody>
      </p:sp>
    </p:spTree>
    <p:extLst>
      <p:ext uri="{BB962C8B-B14F-4D97-AF65-F5344CB8AC3E}">
        <p14:creationId xmlns:p14="http://schemas.microsoft.com/office/powerpoint/2010/main" val="16133573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eaLnBrk="0" hangingPunct="0">
              <a:defRPr sz="1000" i="1">
                <a:latin typeface="Times New Roman" pitchFamily="18" charset="0"/>
              </a:defRPr>
            </a:lvl1pPr>
          </a:lstStyle>
          <a:p>
            <a:pPr>
              <a:defRPr/>
            </a:pPr>
            <a:endParaRPr lang="en-US"/>
          </a:p>
        </p:txBody>
      </p:sp>
      <p:sp>
        <p:nvSpPr>
          <p:cNvPr id="20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eaLnBrk="0" hangingPunct="0">
              <a:defRPr sz="1000" i="1">
                <a:latin typeface="Times New Roman" pitchFamily="18" charset="0"/>
              </a:defRPr>
            </a:lvl1pPr>
          </a:lstStyle>
          <a:p>
            <a:pPr>
              <a:defRPr/>
            </a:pPr>
            <a:endParaRPr lang="en-US"/>
          </a:p>
        </p:txBody>
      </p:sp>
      <p:sp>
        <p:nvSpPr>
          <p:cNvPr id="2052" name="Rectangle 4"/>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eaLnBrk="0" hangingPunct="0">
              <a:defRPr sz="1000" i="1">
                <a:latin typeface="Times New Roman" pitchFamily="18" charset="0"/>
              </a:defRPr>
            </a:lvl1pPr>
          </a:lstStyle>
          <a:p>
            <a:pPr>
              <a:defRPr/>
            </a:pPr>
            <a:endParaRPr lang="en-US"/>
          </a:p>
        </p:txBody>
      </p:sp>
      <p:sp>
        <p:nvSpPr>
          <p:cNvPr id="2053" name="Rectangle 5"/>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eaLnBrk="0" hangingPunct="0">
              <a:defRPr sz="1000" i="1">
                <a:latin typeface="Times New Roman" pitchFamily="18" charset="0"/>
              </a:defRPr>
            </a:lvl1pPr>
          </a:lstStyle>
          <a:p>
            <a:pPr>
              <a:defRPr/>
            </a:pPr>
            <a:fld id="{8BFC499F-B27B-45B6-A961-5F235722B5F2}" type="slidenum">
              <a:rPr lang="en-US"/>
              <a:pPr>
                <a:defRPr/>
              </a:pPr>
              <a:t>‹#›</a:t>
            </a:fld>
            <a:endParaRPr lang="en-US"/>
          </a:p>
        </p:txBody>
      </p:sp>
      <p:sp>
        <p:nvSpPr>
          <p:cNvPr id="2054" name="Rectangle 6"/>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2775" name="Rectangle 7"/>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30675642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hyperphysics.phy-astr.gsu.edu/hbase/mod2.html" TargetMode="External"/><Relationship Id="rId4" Type="http://schemas.openxmlformats.org/officeDocument/2006/relationships/hyperlink" Target="http://hyperphysics.phy-astr.gsu.edu/hbase/hyde.html" TargetMode="External"/><Relationship Id="rId5" Type="http://schemas.openxmlformats.org/officeDocument/2006/relationships/hyperlink" Target="http://hyperphysics.phy-astr.gsu.edu/hbase/bohr.html" TargetMode="External"/><Relationship Id="rId6" Type="http://schemas.openxmlformats.org/officeDocument/2006/relationships/hyperlink" Target="http://hyperphysics.phy-astr.gsu.edu/hbase/quantum/hydsch.html" TargetMode="External"/><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hyperphysics.phy-astr.gsu.edu/hbase/mod2.html" TargetMode="External"/><Relationship Id="rId4" Type="http://schemas.openxmlformats.org/officeDocument/2006/relationships/hyperlink" Target="http://hyperphysics.phy-astr.gsu.edu/hbase/hyde.html" TargetMode="External"/><Relationship Id="rId5" Type="http://schemas.openxmlformats.org/officeDocument/2006/relationships/hyperlink" Target="http://hyperphysics.phy-astr.gsu.edu/hbase/bohr.html" TargetMode="External"/><Relationship Id="rId6" Type="http://schemas.openxmlformats.org/officeDocument/2006/relationships/hyperlink" Target="http://hyperphysics.phy-astr.gsu.edu/hbase/quantum/hydsch.html" TargetMode="External"/><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150938" y="692150"/>
            <a:ext cx="4556125" cy="3416300"/>
          </a:xfrm>
          <a:ln/>
        </p:spPr>
      </p:sp>
      <p:sp>
        <p:nvSpPr>
          <p:cNvPr id="43011" name="Notes Placeholder 2"/>
          <p:cNvSpPr>
            <a:spLocks noGrp="1"/>
          </p:cNvSpPr>
          <p:nvPr>
            <p:ph type="body" idx="1"/>
          </p:nvPr>
        </p:nvSpPr>
        <p:spPr>
          <a:noFill/>
          <a:ln/>
        </p:spPr>
        <p:txBody>
          <a:bodyPr/>
          <a:lstStyle/>
          <a:p>
            <a:endParaRPr lang="en-US" smtClean="0">
              <a:latin typeface="Times New Roman" charset="0"/>
            </a:endParaRPr>
          </a:p>
        </p:txBody>
      </p:sp>
      <p:sp>
        <p:nvSpPr>
          <p:cNvPr id="43012" name="Slide Number Placeholder 3"/>
          <p:cNvSpPr>
            <a:spLocks noGrp="1"/>
          </p:cNvSpPr>
          <p:nvPr>
            <p:ph type="sldNum" sz="quarter" idx="5"/>
          </p:nvPr>
        </p:nvSpPr>
        <p:spPr>
          <a:noFill/>
        </p:spPr>
        <p:txBody>
          <a:bodyPr/>
          <a:lstStyle/>
          <a:p>
            <a:fld id="{C368C396-9D44-4F76-BD57-FC8A82DA9040}" type="slidenum">
              <a:rPr lang="en-US" smtClean="0">
                <a:latin typeface="Times New Roman" charset="0"/>
              </a:rPr>
              <a:pPr/>
              <a:t>3</a:t>
            </a:fld>
            <a:endParaRPr lang="en-US" smtClean="0">
              <a:latin typeface="Times New Roman" charset="0"/>
            </a:endParaRPr>
          </a:p>
        </p:txBody>
      </p:sp>
    </p:spTree>
    <p:extLst>
      <p:ext uri="{BB962C8B-B14F-4D97-AF65-F5344CB8AC3E}">
        <p14:creationId xmlns:p14="http://schemas.microsoft.com/office/powerpoint/2010/main" val="549981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C31A0BD6-3E29-4E88-989C-0CE0C1F22A97}" type="slidenum">
              <a:rPr lang="en-NZ" smtClean="0">
                <a:latin typeface="Times New Roman" charset="0"/>
              </a:rPr>
              <a:pPr/>
              <a:t>22</a:t>
            </a:fld>
            <a:endParaRPr lang="en-NZ" smtClean="0">
              <a:latin typeface="Times New Roman" charset="0"/>
            </a:endParaRPr>
          </a:p>
        </p:txBody>
      </p:sp>
      <p:sp>
        <p:nvSpPr>
          <p:cNvPr id="38915" name="Rectangle 2"/>
          <p:cNvSpPr>
            <a:spLocks noGrp="1" noRot="1" noChangeAspect="1" noChangeArrowheads="1" noTextEdit="1"/>
          </p:cNvSpPr>
          <p:nvPr>
            <p:ph type="sldImg"/>
          </p:nvPr>
        </p:nvSpPr>
        <p:spPr>
          <a:xfrm>
            <a:off x="1150938" y="692150"/>
            <a:ext cx="4556125" cy="3416300"/>
          </a:xfrm>
          <a:ln/>
        </p:spPr>
      </p:sp>
      <p:sp>
        <p:nvSpPr>
          <p:cNvPr id="38916" name="Rectangle 3"/>
          <p:cNvSpPr>
            <a:spLocks noGrp="1" noChangeArrowheads="1"/>
          </p:cNvSpPr>
          <p:nvPr>
            <p:ph type="body" idx="1"/>
          </p:nvPr>
        </p:nvSpPr>
        <p:spPr>
          <a:noFill/>
          <a:ln/>
        </p:spPr>
        <p:txBody>
          <a:bodyPr/>
          <a:lstStyle/>
          <a:p>
            <a:r>
              <a:rPr lang="en-NZ" b="1" smtClean="0">
                <a:latin typeface="Times New Roman" charset="0"/>
              </a:rPr>
              <a:t>Quantized Energy States </a:t>
            </a:r>
          </a:p>
          <a:p>
            <a:r>
              <a:rPr lang="en-NZ" smtClean="0">
                <a:latin typeface="Times New Roman" charset="0"/>
              </a:rPr>
              <a:t>The electrons in free atoms can will be found in only certain discrete energy states. These sharp energy states are associated with the orbits or shells of electrons in an atom, e.g., a hydrogen atom. One of the implications of these quantized energy states is that only certain </a:t>
            </a:r>
            <a:r>
              <a:rPr lang="en-NZ" smtClean="0">
                <a:latin typeface="Times New Roman" charset="0"/>
                <a:hlinkClick r:id="rId3"/>
              </a:rPr>
              <a:t>photon energies</a:t>
            </a:r>
            <a:r>
              <a:rPr lang="en-NZ" smtClean="0">
                <a:latin typeface="Times New Roman" charset="0"/>
              </a:rPr>
              <a:t> are allowed when electrons jump down from higher levels to lower levels, producing the </a:t>
            </a:r>
            <a:r>
              <a:rPr lang="en-NZ" smtClean="0">
                <a:latin typeface="Times New Roman" charset="0"/>
                <a:hlinkClick r:id="rId4"/>
              </a:rPr>
              <a:t>hydrogen spectrum</a:t>
            </a:r>
            <a:r>
              <a:rPr lang="en-NZ" smtClean="0">
                <a:latin typeface="Times New Roman" charset="0"/>
              </a:rPr>
              <a:t>. The </a:t>
            </a:r>
            <a:r>
              <a:rPr lang="en-NZ" smtClean="0">
                <a:latin typeface="Times New Roman" charset="0"/>
                <a:hlinkClick r:id="rId5"/>
              </a:rPr>
              <a:t>Bohr model</a:t>
            </a:r>
            <a:r>
              <a:rPr lang="en-NZ" smtClean="0">
                <a:latin typeface="Times New Roman" charset="0"/>
              </a:rPr>
              <a:t> successfully predicted the energies for the hydrogen atom, but had </a:t>
            </a:r>
            <a:r>
              <a:rPr lang="en-NZ" smtClean="0">
                <a:latin typeface="Times New Roman" charset="0"/>
                <a:hlinkClick r:id="rId5"/>
              </a:rPr>
              <a:t>significant failures</a:t>
            </a:r>
            <a:r>
              <a:rPr lang="en-NZ" smtClean="0">
                <a:latin typeface="Times New Roman" charset="0"/>
              </a:rPr>
              <a:t> that were corrected by solving the </a:t>
            </a:r>
            <a:r>
              <a:rPr lang="en-NZ" smtClean="0">
                <a:latin typeface="Times New Roman" charset="0"/>
                <a:hlinkClick r:id="rId6"/>
              </a:rPr>
              <a:t>Schrodinger equation</a:t>
            </a:r>
            <a:r>
              <a:rPr lang="en-NZ" smtClean="0">
                <a:latin typeface="Times New Roman" charset="0"/>
              </a:rPr>
              <a:t> for the hydrogen atom. </a:t>
            </a:r>
          </a:p>
        </p:txBody>
      </p:sp>
    </p:spTree>
    <p:extLst>
      <p:ext uri="{BB962C8B-B14F-4D97-AF65-F5344CB8AC3E}">
        <p14:creationId xmlns:p14="http://schemas.microsoft.com/office/powerpoint/2010/main" val="466363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1150938" y="692150"/>
            <a:ext cx="4556125" cy="3416300"/>
          </a:xfrm>
          <a:ln/>
        </p:spPr>
      </p:sp>
      <p:sp>
        <p:nvSpPr>
          <p:cNvPr id="39939" name="Notes Placeholder 2"/>
          <p:cNvSpPr>
            <a:spLocks noGrp="1"/>
          </p:cNvSpPr>
          <p:nvPr>
            <p:ph type="body" idx="1"/>
          </p:nvPr>
        </p:nvSpPr>
        <p:spPr>
          <a:noFill/>
          <a:ln/>
        </p:spPr>
        <p:txBody>
          <a:bodyPr/>
          <a:lstStyle/>
          <a:p>
            <a:endParaRPr lang="en-US" smtClean="0">
              <a:latin typeface="Times New Roman" charset="0"/>
            </a:endParaRPr>
          </a:p>
        </p:txBody>
      </p:sp>
      <p:sp>
        <p:nvSpPr>
          <p:cNvPr id="39940" name="Slide Number Placeholder 3"/>
          <p:cNvSpPr>
            <a:spLocks noGrp="1"/>
          </p:cNvSpPr>
          <p:nvPr>
            <p:ph type="sldNum" sz="quarter" idx="5"/>
          </p:nvPr>
        </p:nvSpPr>
        <p:spPr>
          <a:noFill/>
        </p:spPr>
        <p:txBody>
          <a:bodyPr/>
          <a:lstStyle/>
          <a:p>
            <a:fld id="{8077A399-B883-46CE-805A-117170CCCA98}" type="slidenum">
              <a:rPr lang="en-US" smtClean="0">
                <a:latin typeface="Times New Roman" charset="0"/>
              </a:rPr>
              <a:pPr/>
              <a:t>26</a:t>
            </a:fld>
            <a:endParaRPr lang="en-US" smtClean="0">
              <a:latin typeface="Times New Roman" charset="0"/>
            </a:endParaRPr>
          </a:p>
        </p:txBody>
      </p:sp>
    </p:spTree>
    <p:extLst>
      <p:ext uri="{BB962C8B-B14F-4D97-AF65-F5344CB8AC3E}">
        <p14:creationId xmlns:p14="http://schemas.microsoft.com/office/powerpoint/2010/main" val="2002256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xfrm>
            <a:off x="1150938" y="692150"/>
            <a:ext cx="4556125" cy="3416300"/>
          </a:xfrm>
          <a:ln/>
        </p:spPr>
      </p:sp>
      <p:sp>
        <p:nvSpPr>
          <p:cNvPr id="58371" name="Notes Placeholder 2"/>
          <p:cNvSpPr>
            <a:spLocks noGrp="1"/>
          </p:cNvSpPr>
          <p:nvPr>
            <p:ph type="body" idx="1"/>
          </p:nvPr>
        </p:nvSpPr>
        <p:spPr>
          <a:noFill/>
          <a:ln/>
        </p:spPr>
        <p:txBody>
          <a:bodyPr/>
          <a:lstStyle/>
          <a:p>
            <a:endParaRPr lang="en-US" smtClean="0">
              <a:latin typeface="Times New Roman" charset="0"/>
            </a:endParaRPr>
          </a:p>
        </p:txBody>
      </p:sp>
      <p:sp>
        <p:nvSpPr>
          <p:cNvPr id="58372" name="Slide Number Placeholder 3"/>
          <p:cNvSpPr>
            <a:spLocks noGrp="1"/>
          </p:cNvSpPr>
          <p:nvPr>
            <p:ph type="sldNum" sz="quarter" idx="5"/>
          </p:nvPr>
        </p:nvSpPr>
        <p:spPr>
          <a:noFill/>
        </p:spPr>
        <p:txBody>
          <a:bodyPr/>
          <a:lstStyle/>
          <a:p>
            <a:fld id="{85909FD7-3DC3-4589-9B72-ACD096C79C61}" type="slidenum">
              <a:rPr lang="en-US" smtClean="0">
                <a:latin typeface="Times New Roman" charset="0"/>
              </a:rPr>
              <a:pPr/>
              <a:t>29</a:t>
            </a:fld>
            <a:endParaRPr lang="en-US" smtClean="0">
              <a:latin typeface="Times New Roman" charset="0"/>
            </a:endParaRPr>
          </a:p>
        </p:txBody>
      </p:sp>
    </p:spTree>
    <p:extLst>
      <p:ext uri="{BB962C8B-B14F-4D97-AF65-F5344CB8AC3E}">
        <p14:creationId xmlns:p14="http://schemas.microsoft.com/office/powerpoint/2010/main" val="15256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1150938" y="692150"/>
            <a:ext cx="4556125" cy="3416300"/>
          </a:xfrm>
          <a:ln/>
        </p:spPr>
      </p:sp>
      <p:sp>
        <p:nvSpPr>
          <p:cNvPr id="5939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latin typeface="Times New Roman" charset="0"/>
            </a:endParaRPr>
          </a:p>
        </p:txBody>
      </p:sp>
      <p:sp>
        <p:nvSpPr>
          <p:cNvPr id="5939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A316EC7-1DAB-49AD-ABF1-93A551324AF8}" type="slidenum">
              <a:rPr lang="en-US" altLang="en-US" smtClean="0">
                <a:latin typeface="Times New Roman" charset="0"/>
              </a:rPr>
              <a:pPr/>
              <a:t>30</a:t>
            </a:fld>
            <a:endParaRPr lang="en-US" altLang="en-US" smtClean="0">
              <a:latin typeface="Times New Roman" charset="0"/>
            </a:endParaRPr>
          </a:p>
        </p:txBody>
      </p:sp>
    </p:spTree>
    <p:extLst>
      <p:ext uri="{BB962C8B-B14F-4D97-AF65-F5344CB8AC3E}">
        <p14:creationId xmlns:p14="http://schemas.microsoft.com/office/powerpoint/2010/main" val="860113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09AE32B-3BBD-482C-B3BF-86A960CE0DB8}" type="slidenum">
              <a:rPr lang="en-NZ" altLang="en-US" smtClean="0">
                <a:latin typeface="Times New Roman" charset="0"/>
              </a:rPr>
              <a:pPr/>
              <a:t>31</a:t>
            </a:fld>
            <a:endParaRPr lang="en-NZ" altLang="en-US" smtClean="0">
              <a:latin typeface="Times New Roman" charset="0"/>
            </a:endParaRPr>
          </a:p>
        </p:txBody>
      </p:sp>
      <p:sp>
        <p:nvSpPr>
          <p:cNvPr id="60419" name="Rectangle 2"/>
          <p:cNvSpPr>
            <a:spLocks noGrp="1" noRot="1" noChangeAspect="1" noChangeArrowheads="1" noTextEdit="1"/>
          </p:cNvSpPr>
          <p:nvPr>
            <p:ph type="sldImg"/>
          </p:nvPr>
        </p:nvSpPr>
        <p:spPr>
          <a:xfrm>
            <a:off x="1150938" y="692150"/>
            <a:ext cx="4556125" cy="3416300"/>
          </a:xfrm>
          <a:ln/>
        </p:spPr>
      </p:sp>
      <p:sp>
        <p:nvSpPr>
          <p:cNvPr id="6042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NZ" altLang="en-US" b="1" smtClean="0">
                <a:latin typeface="Times New Roman" charset="0"/>
              </a:rPr>
              <a:t>Electron Waves and Orbits </a:t>
            </a:r>
          </a:p>
          <a:p>
            <a:r>
              <a:rPr lang="en-NZ" altLang="en-US" smtClean="0">
                <a:latin typeface="Times New Roman" charset="0"/>
              </a:rPr>
              <a:t>Asking why electrons can exist only in some states and not in others is similar to asking how your guitar string knows what pitch to produce when you pluck it. It is a standing wave phenomenon and has to do with resonance </a:t>
            </a:r>
          </a:p>
          <a:p>
            <a:r>
              <a:rPr lang="en-NZ" altLang="en-US" smtClean="0">
                <a:latin typeface="Times New Roman" charset="0"/>
              </a:rPr>
              <a:t> </a:t>
            </a:r>
          </a:p>
          <a:p>
            <a:endParaRPr lang="en-NZ" altLang="en-US" smtClean="0">
              <a:latin typeface="Times New Roman" charset="0"/>
            </a:endParaRPr>
          </a:p>
        </p:txBody>
      </p:sp>
    </p:spTree>
    <p:extLst>
      <p:ext uri="{BB962C8B-B14F-4D97-AF65-F5344CB8AC3E}">
        <p14:creationId xmlns:p14="http://schemas.microsoft.com/office/powerpoint/2010/main" val="1218326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1150938" y="692150"/>
            <a:ext cx="4556125" cy="3416300"/>
          </a:xfrm>
          <a:ln/>
        </p:spPr>
      </p:sp>
      <p:sp>
        <p:nvSpPr>
          <p:cNvPr id="40963" name="Notes Placeholder 2"/>
          <p:cNvSpPr>
            <a:spLocks noGrp="1"/>
          </p:cNvSpPr>
          <p:nvPr>
            <p:ph type="body" idx="1"/>
          </p:nvPr>
        </p:nvSpPr>
        <p:spPr>
          <a:noFill/>
          <a:ln/>
        </p:spPr>
        <p:txBody>
          <a:bodyPr/>
          <a:lstStyle/>
          <a:p>
            <a:endParaRPr lang="en-US" smtClean="0">
              <a:latin typeface="Times New Roman" charset="0"/>
            </a:endParaRPr>
          </a:p>
        </p:txBody>
      </p:sp>
      <p:sp>
        <p:nvSpPr>
          <p:cNvPr id="40964" name="Slide Number Placeholder 3"/>
          <p:cNvSpPr>
            <a:spLocks noGrp="1"/>
          </p:cNvSpPr>
          <p:nvPr>
            <p:ph type="sldNum" sz="quarter" idx="5"/>
          </p:nvPr>
        </p:nvSpPr>
        <p:spPr>
          <a:noFill/>
        </p:spPr>
        <p:txBody>
          <a:bodyPr/>
          <a:lstStyle/>
          <a:p>
            <a:fld id="{4B1A9C17-4B6F-45B5-BD3E-1389652336A5}" type="slidenum">
              <a:rPr lang="en-US" smtClean="0">
                <a:latin typeface="Times New Roman" charset="0"/>
              </a:rPr>
              <a:pPr/>
              <a:t>33</a:t>
            </a:fld>
            <a:endParaRPr lang="en-US" smtClean="0">
              <a:latin typeface="Times New Roman" charset="0"/>
            </a:endParaRPr>
          </a:p>
        </p:txBody>
      </p:sp>
    </p:spTree>
    <p:extLst>
      <p:ext uri="{BB962C8B-B14F-4D97-AF65-F5344CB8AC3E}">
        <p14:creationId xmlns:p14="http://schemas.microsoft.com/office/powerpoint/2010/main" val="152860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1028700" y="692841"/>
            <a:ext cx="4800600" cy="3416009"/>
          </a:xfrm>
          <a:ln/>
        </p:spPr>
      </p:sp>
      <p:sp>
        <p:nvSpPr>
          <p:cNvPr id="44035" name="Notes Placeholder 2"/>
          <p:cNvSpPr>
            <a:spLocks noGrp="1"/>
          </p:cNvSpPr>
          <p:nvPr>
            <p:ph type="body" idx="1"/>
          </p:nvPr>
        </p:nvSpPr>
        <p:spPr>
          <a:noFill/>
          <a:ln/>
        </p:spPr>
        <p:txBody>
          <a:bodyPr/>
          <a:lstStyle/>
          <a:p>
            <a:endParaRPr lang="en-US" smtClean="0">
              <a:latin typeface="Times New Roman" charset="0"/>
            </a:endParaRPr>
          </a:p>
        </p:txBody>
      </p:sp>
      <p:sp>
        <p:nvSpPr>
          <p:cNvPr id="44036" name="Slide Number Placeholder 3"/>
          <p:cNvSpPr>
            <a:spLocks noGrp="1"/>
          </p:cNvSpPr>
          <p:nvPr>
            <p:ph type="sldNum" sz="quarter" idx="5"/>
          </p:nvPr>
        </p:nvSpPr>
        <p:spPr>
          <a:noFill/>
        </p:spPr>
        <p:txBody>
          <a:bodyPr/>
          <a:lstStyle/>
          <a:p>
            <a:fld id="{2A79AB31-B93D-4EEA-A4BD-E2DCA809AF3F}" type="slidenum">
              <a:rPr lang="en-US" smtClean="0">
                <a:latin typeface="Times New Roman" charset="0"/>
              </a:rPr>
              <a:pPr/>
              <a:t>4</a:t>
            </a:fld>
            <a:endParaRPr lang="en-US" smtClean="0">
              <a:latin typeface="Times New Roman" charset="0"/>
            </a:endParaRPr>
          </a:p>
        </p:txBody>
      </p:sp>
    </p:spTree>
    <p:extLst>
      <p:ext uri="{BB962C8B-B14F-4D97-AF65-F5344CB8AC3E}">
        <p14:creationId xmlns:p14="http://schemas.microsoft.com/office/powerpoint/2010/main" val="772546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028700" y="692841"/>
            <a:ext cx="4800600" cy="3416009"/>
          </a:xfrm>
          <a:ln/>
        </p:spPr>
      </p:sp>
      <p:sp>
        <p:nvSpPr>
          <p:cNvPr id="45059" name="Notes Placeholder 2"/>
          <p:cNvSpPr>
            <a:spLocks noGrp="1"/>
          </p:cNvSpPr>
          <p:nvPr>
            <p:ph type="body" idx="1"/>
          </p:nvPr>
        </p:nvSpPr>
        <p:spPr>
          <a:noFill/>
          <a:ln/>
        </p:spPr>
        <p:txBody>
          <a:bodyPr/>
          <a:lstStyle/>
          <a:p>
            <a:endParaRPr lang="en-US" smtClean="0">
              <a:latin typeface="Times New Roman" charset="0"/>
            </a:endParaRPr>
          </a:p>
        </p:txBody>
      </p:sp>
      <p:sp>
        <p:nvSpPr>
          <p:cNvPr id="45060" name="Slide Number Placeholder 3"/>
          <p:cNvSpPr>
            <a:spLocks noGrp="1"/>
          </p:cNvSpPr>
          <p:nvPr>
            <p:ph type="sldNum" sz="quarter" idx="5"/>
          </p:nvPr>
        </p:nvSpPr>
        <p:spPr>
          <a:noFill/>
        </p:spPr>
        <p:txBody>
          <a:bodyPr/>
          <a:lstStyle/>
          <a:p>
            <a:fld id="{350E1820-41E2-41B7-B717-E1D3BD6135DB}" type="slidenum">
              <a:rPr lang="en-US" smtClean="0">
                <a:latin typeface="Times New Roman" charset="0"/>
              </a:rPr>
              <a:pPr/>
              <a:t>5</a:t>
            </a:fld>
            <a:endParaRPr lang="en-US" smtClean="0">
              <a:latin typeface="Times New Roman" charset="0"/>
            </a:endParaRPr>
          </a:p>
        </p:txBody>
      </p:sp>
    </p:spTree>
    <p:extLst>
      <p:ext uri="{BB962C8B-B14F-4D97-AF65-F5344CB8AC3E}">
        <p14:creationId xmlns:p14="http://schemas.microsoft.com/office/powerpoint/2010/main" val="499534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1028700" y="692841"/>
            <a:ext cx="4800600" cy="3416009"/>
          </a:xfrm>
          <a:ln/>
        </p:spPr>
      </p:sp>
      <p:sp>
        <p:nvSpPr>
          <p:cNvPr id="46083" name="Notes Placeholder 2"/>
          <p:cNvSpPr>
            <a:spLocks noGrp="1"/>
          </p:cNvSpPr>
          <p:nvPr>
            <p:ph type="body" idx="1"/>
          </p:nvPr>
        </p:nvSpPr>
        <p:spPr>
          <a:noFill/>
          <a:ln/>
        </p:spPr>
        <p:txBody>
          <a:bodyPr/>
          <a:lstStyle/>
          <a:p>
            <a:endParaRPr lang="en-US" smtClean="0">
              <a:latin typeface="Times New Roman" charset="0"/>
            </a:endParaRPr>
          </a:p>
        </p:txBody>
      </p:sp>
      <p:sp>
        <p:nvSpPr>
          <p:cNvPr id="46084" name="Slide Number Placeholder 3"/>
          <p:cNvSpPr>
            <a:spLocks noGrp="1"/>
          </p:cNvSpPr>
          <p:nvPr>
            <p:ph type="sldNum" sz="quarter" idx="5"/>
          </p:nvPr>
        </p:nvSpPr>
        <p:spPr>
          <a:noFill/>
        </p:spPr>
        <p:txBody>
          <a:bodyPr/>
          <a:lstStyle/>
          <a:p>
            <a:fld id="{9AB4BDD3-1601-4EEF-9EC6-0E1B21C903A3}" type="slidenum">
              <a:rPr lang="en-US" smtClean="0">
                <a:latin typeface="Times New Roman" charset="0"/>
              </a:rPr>
              <a:pPr/>
              <a:t>6</a:t>
            </a:fld>
            <a:endParaRPr lang="en-US" smtClean="0">
              <a:latin typeface="Times New Roman" charset="0"/>
            </a:endParaRPr>
          </a:p>
        </p:txBody>
      </p:sp>
    </p:spTree>
    <p:extLst>
      <p:ext uri="{BB962C8B-B14F-4D97-AF65-F5344CB8AC3E}">
        <p14:creationId xmlns:p14="http://schemas.microsoft.com/office/powerpoint/2010/main" val="1160042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1028700" y="692841"/>
            <a:ext cx="4800600" cy="3416009"/>
          </a:xfrm>
          <a:ln/>
        </p:spPr>
      </p:sp>
      <p:sp>
        <p:nvSpPr>
          <p:cNvPr id="47107" name="Notes Placeholder 2"/>
          <p:cNvSpPr>
            <a:spLocks noGrp="1"/>
          </p:cNvSpPr>
          <p:nvPr>
            <p:ph type="body" idx="1"/>
          </p:nvPr>
        </p:nvSpPr>
        <p:spPr>
          <a:noFill/>
          <a:ln/>
        </p:spPr>
        <p:txBody>
          <a:bodyPr/>
          <a:lstStyle/>
          <a:p>
            <a:endParaRPr lang="en-US" smtClean="0">
              <a:latin typeface="Times New Roman" charset="0"/>
            </a:endParaRPr>
          </a:p>
        </p:txBody>
      </p:sp>
      <p:sp>
        <p:nvSpPr>
          <p:cNvPr id="47108" name="Slide Number Placeholder 3"/>
          <p:cNvSpPr>
            <a:spLocks noGrp="1"/>
          </p:cNvSpPr>
          <p:nvPr>
            <p:ph type="sldNum" sz="quarter" idx="5"/>
          </p:nvPr>
        </p:nvSpPr>
        <p:spPr>
          <a:noFill/>
        </p:spPr>
        <p:txBody>
          <a:bodyPr/>
          <a:lstStyle/>
          <a:p>
            <a:fld id="{93F1E8E9-C7E4-463F-8DB8-0B34A1745AC6}" type="slidenum">
              <a:rPr lang="en-US" smtClean="0">
                <a:latin typeface="Times New Roman" charset="0"/>
              </a:rPr>
              <a:pPr/>
              <a:t>8</a:t>
            </a:fld>
            <a:endParaRPr lang="en-US" smtClean="0">
              <a:latin typeface="Times New Roman" charset="0"/>
            </a:endParaRPr>
          </a:p>
        </p:txBody>
      </p:sp>
    </p:spTree>
    <p:extLst>
      <p:ext uri="{BB962C8B-B14F-4D97-AF65-F5344CB8AC3E}">
        <p14:creationId xmlns:p14="http://schemas.microsoft.com/office/powerpoint/2010/main" val="1980153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1150938" y="692150"/>
            <a:ext cx="4556125" cy="3416300"/>
          </a:xfrm>
          <a:ln/>
        </p:spPr>
      </p:sp>
      <p:sp>
        <p:nvSpPr>
          <p:cNvPr id="48131" name="Notes Placeholder 2"/>
          <p:cNvSpPr>
            <a:spLocks noGrp="1"/>
          </p:cNvSpPr>
          <p:nvPr>
            <p:ph type="body" idx="1"/>
          </p:nvPr>
        </p:nvSpPr>
        <p:spPr>
          <a:noFill/>
          <a:ln/>
        </p:spPr>
        <p:txBody>
          <a:bodyPr/>
          <a:lstStyle/>
          <a:p>
            <a:endParaRPr lang="en-US" smtClean="0">
              <a:latin typeface="Times New Roman" charset="0"/>
            </a:endParaRPr>
          </a:p>
        </p:txBody>
      </p:sp>
      <p:sp>
        <p:nvSpPr>
          <p:cNvPr id="48132" name="Slide Number Placeholder 3"/>
          <p:cNvSpPr>
            <a:spLocks noGrp="1"/>
          </p:cNvSpPr>
          <p:nvPr>
            <p:ph type="sldNum" sz="quarter" idx="5"/>
          </p:nvPr>
        </p:nvSpPr>
        <p:spPr>
          <a:noFill/>
        </p:spPr>
        <p:txBody>
          <a:bodyPr/>
          <a:lstStyle/>
          <a:p>
            <a:fld id="{528CDB1A-45DD-4B5D-8596-60FC9D2B576E}" type="slidenum">
              <a:rPr lang="en-US" smtClean="0">
                <a:latin typeface="Times New Roman" charset="0"/>
              </a:rPr>
              <a:pPr/>
              <a:t>10</a:t>
            </a:fld>
            <a:endParaRPr lang="en-US" smtClean="0">
              <a:latin typeface="Times New Roman" charset="0"/>
            </a:endParaRPr>
          </a:p>
        </p:txBody>
      </p:sp>
    </p:spTree>
    <p:extLst>
      <p:ext uri="{BB962C8B-B14F-4D97-AF65-F5344CB8AC3E}">
        <p14:creationId xmlns:p14="http://schemas.microsoft.com/office/powerpoint/2010/main" val="884704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3C98C313-AA87-4AD0-A01F-E891ED39FA78}" type="slidenum">
              <a:rPr lang="en-NZ" smtClean="0">
                <a:latin typeface="Times New Roman" charset="0"/>
              </a:rPr>
              <a:pPr/>
              <a:t>12</a:t>
            </a:fld>
            <a:endParaRPr lang="en-NZ" smtClean="0">
              <a:latin typeface="Times New Roman" charset="0"/>
            </a:endParaRPr>
          </a:p>
        </p:txBody>
      </p:sp>
      <p:sp>
        <p:nvSpPr>
          <p:cNvPr id="51203" name="Rectangle 2"/>
          <p:cNvSpPr>
            <a:spLocks noGrp="1" noRot="1" noChangeAspect="1" noChangeArrowheads="1" noTextEdit="1"/>
          </p:cNvSpPr>
          <p:nvPr>
            <p:ph type="sldImg"/>
          </p:nvPr>
        </p:nvSpPr>
        <p:spPr>
          <a:xfrm>
            <a:off x="1027114" y="691336"/>
            <a:ext cx="4803775" cy="3417515"/>
          </a:xfrm>
          <a:ln/>
        </p:spPr>
      </p:sp>
      <p:sp>
        <p:nvSpPr>
          <p:cNvPr id="51204" name="Rectangle 3"/>
          <p:cNvSpPr>
            <a:spLocks noGrp="1" noChangeArrowheads="1"/>
          </p:cNvSpPr>
          <p:nvPr>
            <p:ph type="body" idx="1"/>
          </p:nvPr>
        </p:nvSpPr>
        <p:spPr>
          <a:noFill/>
          <a:ln/>
        </p:spPr>
        <p:txBody>
          <a:bodyPr/>
          <a:lstStyle/>
          <a:p>
            <a:r>
              <a:rPr lang="en-NZ" dirty="0" smtClean="0">
                <a:latin typeface="Times New Roman" charset="0"/>
              </a:rPr>
              <a:t>The electrons in free atoms can will be found in only certain discrete energy states. These sharp energy states are associated with the orbits or shells of electrons in an atom, e.g., a hydrogen atom. One of the implications of these quantized energy states is that only certain </a:t>
            </a:r>
            <a:r>
              <a:rPr lang="en-NZ" dirty="0" smtClean="0">
                <a:latin typeface="Times New Roman" charset="0"/>
                <a:hlinkClick r:id="rId3"/>
              </a:rPr>
              <a:t>photon energies</a:t>
            </a:r>
            <a:r>
              <a:rPr lang="en-NZ" dirty="0" smtClean="0">
                <a:latin typeface="Times New Roman" charset="0"/>
              </a:rPr>
              <a:t> are allowed when electrons jump down from higher levels to lower levels, producing the </a:t>
            </a:r>
            <a:r>
              <a:rPr lang="en-NZ" dirty="0" smtClean="0">
                <a:latin typeface="Times New Roman" charset="0"/>
                <a:hlinkClick r:id="rId4"/>
              </a:rPr>
              <a:t>hydrogen spectrum</a:t>
            </a:r>
            <a:r>
              <a:rPr lang="en-NZ" dirty="0" smtClean="0">
                <a:latin typeface="Times New Roman" charset="0"/>
              </a:rPr>
              <a:t>. The </a:t>
            </a:r>
            <a:r>
              <a:rPr lang="en-NZ" dirty="0" smtClean="0">
                <a:latin typeface="Times New Roman" charset="0"/>
                <a:hlinkClick r:id="rId5"/>
              </a:rPr>
              <a:t>Bohr model</a:t>
            </a:r>
            <a:r>
              <a:rPr lang="en-NZ" dirty="0" smtClean="0">
                <a:latin typeface="Times New Roman" charset="0"/>
              </a:rPr>
              <a:t> successfully predicted the energies for the hydrogen atom, but had </a:t>
            </a:r>
            <a:r>
              <a:rPr lang="en-NZ" dirty="0" smtClean="0">
                <a:latin typeface="Times New Roman" charset="0"/>
                <a:hlinkClick r:id="rId5"/>
              </a:rPr>
              <a:t>significant failures</a:t>
            </a:r>
            <a:r>
              <a:rPr lang="en-NZ" dirty="0" smtClean="0">
                <a:latin typeface="Times New Roman" charset="0"/>
              </a:rPr>
              <a:t> that were corrected by solving the </a:t>
            </a:r>
            <a:r>
              <a:rPr lang="en-NZ" dirty="0" smtClean="0">
                <a:latin typeface="Times New Roman" charset="0"/>
                <a:hlinkClick r:id="rId6"/>
              </a:rPr>
              <a:t>Schrodinger equation</a:t>
            </a:r>
            <a:r>
              <a:rPr lang="en-NZ" dirty="0" smtClean="0">
                <a:latin typeface="Times New Roman" charset="0"/>
              </a:rPr>
              <a:t> for the hydrogen atom. </a:t>
            </a:r>
          </a:p>
        </p:txBody>
      </p:sp>
    </p:spTree>
    <p:extLst>
      <p:ext uri="{BB962C8B-B14F-4D97-AF65-F5344CB8AC3E}">
        <p14:creationId xmlns:p14="http://schemas.microsoft.com/office/powerpoint/2010/main" val="51524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p:cNvSpPr>
            <a:spLocks noGrp="1" noChangeArrowheads="1"/>
          </p:cNvSpPr>
          <p:nvPr>
            <p:ph type="sldNum" sz="quarter" idx="5"/>
          </p:nvPr>
        </p:nvSpPr>
        <p:spPr>
          <a:noFill/>
        </p:spPr>
        <p:txBody>
          <a:bodyPr/>
          <a:lstStyle/>
          <a:p>
            <a:fld id="{5F234B63-316B-4C1A-9566-4090B63929B1}" type="slidenum">
              <a:rPr lang="en-US" smtClean="0">
                <a:latin typeface="Times New Roman" charset="0"/>
              </a:rPr>
              <a:pPr/>
              <a:t>19</a:t>
            </a:fld>
            <a:endParaRPr lang="en-US" smtClean="0">
              <a:latin typeface="Times New Roman" charset="0"/>
            </a:endParaRPr>
          </a:p>
        </p:txBody>
      </p:sp>
      <p:sp>
        <p:nvSpPr>
          <p:cNvPr id="37891" name="Rectangle 2"/>
          <p:cNvSpPr>
            <a:spLocks noGrp="1" noRot="1" noChangeAspect="1" noChangeArrowheads="1" noTextEdit="1"/>
          </p:cNvSpPr>
          <p:nvPr>
            <p:ph type="sldImg"/>
          </p:nvPr>
        </p:nvSpPr>
        <p:spPr>
          <a:xfrm>
            <a:off x="1150938" y="692150"/>
            <a:ext cx="4556125" cy="3416300"/>
          </a:xfrm>
          <a:ln cap="flat"/>
        </p:spPr>
      </p:sp>
      <p:sp>
        <p:nvSpPr>
          <p:cNvPr id="37892" name="Rectangle 3"/>
          <p:cNvSpPr>
            <a:spLocks noGrp="1" noChangeArrowheads="1"/>
          </p:cNvSpPr>
          <p:nvPr>
            <p:ph type="body" idx="1"/>
          </p:nvPr>
        </p:nvSpPr>
        <p:spPr>
          <a:noFill/>
          <a:ln/>
        </p:spPr>
        <p:txBody>
          <a:bodyPr/>
          <a:lstStyle/>
          <a:p>
            <a:endParaRPr lang="en-AU" smtClean="0">
              <a:latin typeface="Times New Roman" charset="0"/>
            </a:endParaRPr>
          </a:p>
        </p:txBody>
      </p:sp>
    </p:spTree>
    <p:extLst>
      <p:ext uri="{BB962C8B-B14F-4D97-AF65-F5344CB8AC3E}">
        <p14:creationId xmlns:p14="http://schemas.microsoft.com/office/powerpoint/2010/main" val="534244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lnSpc>
                <a:spcPct val="75000"/>
              </a:lnSpc>
              <a:spcBef>
                <a:spcPct val="50000"/>
              </a:spcBef>
              <a:spcAft>
                <a:spcPct val="0"/>
              </a:spcAft>
              <a:defRPr sz="2400" b="1">
                <a:solidFill>
                  <a:schemeClr val="tx1"/>
                </a:solidFill>
                <a:latin typeface="Arial" charset="0"/>
              </a:defRPr>
            </a:lvl6pPr>
            <a:lvl7pPr marL="2971800" indent="-228600" algn="ctr" eaLnBrk="0" fontAlgn="base" hangingPunct="0">
              <a:lnSpc>
                <a:spcPct val="75000"/>
              </a:lnSpc>
              <a:spcBef>
                <a:spcPct val="50000"/>
              </a:spcBef>
              <a:spcAft>
                <a:spcPct val="0"/>
              </a:spcAft>
              <a:defRPr sz="2400" b="1">
                <a:solidFill>
                  <a:schemeClr val="tx1"/>
                </a:solidFill>
                <a:latin typeface="Arial" charset="0"/>
              </a:defRPr>
            </a:lvl7pPr>
            <a:lvl8pPr marL="3429000" indent="-228600" algn="ctr" eaLnBrk="0" fontAlgn="base" hangingPunct="0">
              <a:lnSpc>
                <a:spcPct val="75000"/>
              </a:lnSpc>
              <a:spcBef>
                <a:spcPct val="50000"/>
              </a:spcBef>
              <a:spcAft>
                <a:spcPct val="0"/>
              </a:spcAft>
              <a:defRPr sz="2400" b="1">
                <a:solidFill>
                  <a:schemeClr val="tx1"/>
                </a:solidFill>
                <a:latin typeface="Arial" charset="0"/>
              </a:defRPr>
            </a:lvl8pPr>
            <a:lvl9pPr marL="3886200" indent="-228600" algn="ctr" eaLnBrk="0" fontAlgn="base" hangingPunct="0">
              <a:lnSpc>
                <a:spcPct val="75000"/>
              </a:lnSpc>
              <a:spcBef>
                <a:spcPct val="50000"/>
              </a:spcBef>
              <a:spcAft>
                <a:spcPct val="0"/>
              </a:spcAft>
              <a:defRPr sz="2400" b="1">
                <a:solidFill>
                  <a:schemeClr val="tx1"/>
                </a:solidFill>
                <a:latin typeface="Arial" charset="0"/>
              </a:defRPr>
            </a:lvl9pPr>
          </a:lstStyle>
          <a:p>
            <a:pPr eaLnBrk="1" hangingPunct="1"/>
            <a:fld id="{F6BFCF7C-6962-4ECD-81F7-BE2F7B5A5371}" type="slidenum">
              <a:rPr lang="en-US" altLang="en-US" sz="1200">
                <a:solidFill>
                  <a:prstClr val="black"/>
                </a:solidFill>
              </a:rPr>
              <a:pPr eaLnBrk="1" hangingPunct="1"/>
              <a:t>21</a:t>
            </a:fld>
            <a:endParaRPr lang="en-US" altLang="en-US" sz="1200">
              <a:solidFill>
                <a:prstClr val="black"/>
              </a:solidFill>
            </a:endParaRPr>
          </a:p>
        </p:txBody>
      </p:sp>
      <p:sp>
        <p:nvSpPr>
          <p:cNvPr id="46083" name="Text Box 2"/>
          <p:cNvSpPr txBox="1">
            <a:spLocks noChangeArrowheads="1"/>
          </p:cNvSpPr>
          <p:nvPr/>
        </p:nvSpPr>
        <p:spPr bwMode="auto">
          <a:xfrm>
            <a:off x="1143000" y="686239"/>
            <a:ext cx="4572000" cy="3428004"/>
          </a:xfrm>
          <a:prstGeom prst="rect">
            <a:avLst/>
          </a:prstGeom>
          <a:solidFill>
            <a:srgbClr val="FFFFFF"/>
          </a:solidFill>
          <a:ln w="9525">
            <a:solidFill>
              <a:srgbClr val="000000"/>
            </a:solidFill>
            <a:miter lim="800000"/>
            <a:headEnd/>
            <a:tailEnd/>
          </a:ln>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lnSpc>
                <a:spcPct val="75000"/>
              </a:lnSpc>
              <a:spcBef>
                <a:spcPct val="50000"/>
              </a:spcBef>
              <a:spcAft>
                <a:spcPct val="0"/>
              </a:spcAft>
              <a:defRPr sz="2400" b="1">
                <a:solidFill>
                  <a:schemeClr val="tx1"/>
                </a:solidFill>
                <a:latin typeface="Arial" charset="0"/>
              </a:defRPr>
            </a:lvl6pPr>
            <a:lvl7pPr marL="2971800" indent="-228600" algn="ctr" eaLnBrk="0" fontAlgn="base" hangingPunct="0">
              <a:lnSpc>
                <a:spcPct val="75000"/>
              </a:lnSpc>
              <a:spcBef>
                <a:spcPct val="50000"/>
              </a:spcBef>
              <a:spcAft>
                <a:spcPct val="0"/>
              </a:spcAft>
              <a:defRPr sz="2400" b="1">
                <a:solidFill>
                  <a:schemeClr val="tx1"/>
                </a:solidFill>
                <a:latin typeface="Arial" charset="0"/>
              </a:defRPr>
            </a:lvl7pPr>
            <a:lvl8pPr marL="3429000" indent="-228600" algn="ctr" eaLnBrk="0" fontAlgn="base" hangingPunct="0">
              <a:lnSpc>
                <a:spcPct val="75000"/>
              </a:lnSpc>
              <a:spcBef>
                <a:spcPct val="50000"/>
              </a:spcBef>
              <a:spcAft>
                <a:spcPct val="0"/>
              </a:spcAft>
              <a:defRPr sz="2400" b="1">
                <a:solidFill>
                  <a:schemeClr val="tx1"/>
                </a:solidFill>
                <a:latin typeface="Arial" charset="0"/>
              </a:defRPr>
            </a:lvl8pPr>
            <a:lvl9pPr marL="3886200" indent="-228600" algn="ctr" eaLnBrk="0" fontAlgn="base" hangingPunct="0">
              <a:lnSpc>
                <a:spcPct val="75000"/>
              </a:lnSpc>
              <a:spcBef>
                <a:spcPct val="50000"/>
              </a:spcBef>
              <a:spcAft>
                <a:spcPct val="0"/>
              </a:spcAft>
              <a:defRPr sz="2400" b="1">
                <a:solidFill>
                  <a:schemeClr val="tx1"/>
                </a:solidFill>
                <a:latin typeface="Arial" charset="0"/>
              </a:defRPr>
            </a:lvl9pPr>
          </a:lstStyle>
          <a:p>
            <a:pPr algn="ctr" eaLnBrk="1" hangingPunct="1">
              <a:lnSpc>
                <a:spcPct val="75000"/>
              </a:lnSpc>
              <a:spcBef>
                <a:spcPct val="50000"/>
              </a:spcBef>
            </a:pPr>
            <a:endParaRPr lang="en-US" altLang="en-US" smtClean="0">
              <a:solidFill>
                <a:prstClr val="black"/>
              </a:solidFill>
            </a:endParaRPr>
          </a:p>
        </p:txBody>
      </p:sp>
      <p:sp>
        <p:nvSpPr>
          <p:cNvPr id="46084" name="Rectangle 3"/>
          <p:cNvSpPr>
            <a:spLocks noGrp="1" noChangeArrowheads="1"/>
          </p:cNvSpPr>
          <p:nvPr>
            <p:ph type="body"/>
          </p:nvPr>
        </p:nvSpPr>
        <p:spPr bwMode="auto">
          <a:xfrm>
            <a:off x="685801" y="4343519"/>
            <a:ext cx="5484813" cy="411424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411074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 Id="rId3"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4866" name="Rectangle 2"/>
          <p:cNvSpPr>
            <a:spLocks noGrp="1" noRot="1" noChangeArrowheads="1"/>
          </p:cNvSpPr>
          <p:nvPr>
            <p:ph type="ctrTitle"/>
          </p:nvPr>
        </p:nvSpPr>
        <p:spPr>
          <a:xfrm>
            <a:off x="685800" y="1981200"/>
            <a:ext cx="7772400" cy="1600200"/>
          </a:xfrm>
        </p:spPr>
        <p:txBody>
          <a:bodyPr/>
          <a:lstStyle>
            <a:lvl1pPr>
              <a:defRPr/>
            </a:lvl1pPr>
          </a:lstStyle>
          <a:p>
            <a:r>
              <a:rPr lang="en-US"/>
              <a:t>Click to edit Master title style</a:t>
            </a:r>
          </a:p>
        </p:txBody>
      </p:sp>
      <p:sp>
        <p:nvSpPr>
          <p:cNvPr id="164867"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2A81FC-09E1-443A-AAB3-07720CD6480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60AF8A-AF40-454A-A6D6-ED8EA0FEA1D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150460-7607-4126-8C2B-E528D7B0F2C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smtClean="0"/>
              <a:t>Click to edit Master title style</a:t>
            </a:r>
            <a:endParaRPr lang="en-NZ"/>
          </a:p>
        </p:txBody>
      </p:sp>
      <p:sp>
        <p:nvSpPr>
          <p:cNvPr id="3" name="Text Placeholder 2"/>
          <p:cNvSpPr>
            <a:spLocks noGrp="1"/>
          </p:cNvSpPr>
          <p:nvPr>
            <p:ph type="body" sz="half" idx="1"/>
          </p:nvPr>
        </p:nvSpPr>
        <p:spPr>
          <a:xfrm>
            <a:off x="301625"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quarter" idx="2"/>
          </p:nvPr>
        </p:nvSpPr>
        <p:spPr>
          <a:xfrm>
            <a:off x="4648200" y="1676400"/>
            <a:ext cx="4194175" cy="2135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Content Placeholder 4"/>
          <p:cNvSpPr>
            <a:spLocks noGrp="1"/>
          </p:cNvSpPr>
          <p:nvPr>
            <p:ph sz="quarter" idx="3"/>
          </p:nvPr>
        </p:nvSpPr>
        <p:spPr>
          <a:xfrm>
            <a:off x="4648200" y="3963988"/>
            <a:ext cx="4194175" cy="2135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A931924-D85F-4350-A90E-851C8E2E83D3}"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descr="Canvas"/>
          <p:cNvSpPr>
            <a:spLocks noChangeArrowheads="1"/>
          </p:cNvSpPr>
          <p:nvPr/>
        </p:nvSpPr>
        <p:spPr bwMode="white">
          <a:xfrm>
            <a:off x="528638" y="201613"/>
            <a:ext cx="8397875" cy="6467475"/>
          </a:xfrm>
          <a:prstGeom prst="rect">
            <a:avLst/>
          </a:prstGeom>
          <a:blipFill dpi="0" rotWithShape="0">
            <a:blip r:embed="rId2" cstate="print"/>
            <a:srcRect/>
            <a:tile tx="0" ty="0" sx="100000" sy="100000" flip="none" algn="tl"/>
          </a:blipFill>
          <a:ln w="9525">
            <a:noFill/>
            <a:miter lim="800000"/>
            <a:headEnd/>
            <a:tailEnd/>
          </a:ln>
        </p:spPr>
        <p:txBody>
          <a:bodyPr wrap="none" anchor="ctr"/>
          <a:lstStyle/>
          <a:p>
            <a:pPr algn="ctr">
              <a:defRPr/>
            </a:pPr>
            <a:endParaRPr kumimoji="1" lang="en-US" sz="2400">
              <a:solidFill>
                <a:srgbClr val="000000"/>
              </a:solidFill>
              <a:latin typeface="Times New Roman" pitchFamily="18" charset="0"/>
            </a:endParaRPr>
          </a:p>
        </p:txBody>
      </p:sp>
      <p:pic>
        <p:nvPicPr>
          <p:cNvPr id="5" name="Picture 3" descr="minispi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0" y="50800"/>
            <a:ext cx="1181100" cy="428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4" descr="Canvas"/>
          <p:cNvSpPr>
            <a:spLocks noChangeArrowheads="1"/>
          </p:cNvSpPr>
          <p:nvPr/>
        </p:nvSpPr>
        <p:spPr bwMode="white">
          <a:xfrm>
            <a:off x="596900" y="4130675"/>
            <a:ext cx="1041400" cy="457200"/>
          </a:xfrm>
          <a:prstGeom prst="rect">
            <a:avLst/>
          </a:prstGeom>
          <a:blipFill dpi="0" rotWithShape="0">
            <a:blip r:embed="rId2" cstate="print"/>
            <a:srcRect/>
            <a:tile tx="0" ty="0" sx="100000" sy="100000" flip="none" algn="tl"/>
          </a:blipFill>
          <a:ln w="9525">
            <a:noFill/>
            <a:miter lim="800000"/>
            <a:headEnd/>
            <a:tailEnd/>
          </a:ln>
          <a:effectLst/>
        </p:spPr>
        <p:txBody>
          <a:bodyPr wrap="none" anchor="ctr"/>
          <a:lstStyle/>
          <a:p>
            <a:pPr algn="ctr">
              <a:defRPr/>
            </a:pPr>
            <a:endParaRPr kumimoji="1" lang="en-US" sz="2400">
              <a:solidFill>
                <a:srgbClr val="000000"/>
              </a:solidFill>
              <a:latin typeface="Times New Roman" pitchFamily="18" charset="0"/>
            </a:endParaRPr>
          </a:p>
        </p:txBody>
      </p:sp>
      <p:pic>
        <p:nvPicPr>
          <p:cNvPr id="7" name="Picture 5" descr="minispir"/>
          <p:cNvPicPr>
            <a:picLocks noChangeAspect="1" noChangeArrowheads="1"/>
          </p:cNvPicPr>
          <p:nvPr/>
        </p:nvPicPr>
        <p:blipFill>
          <a:blip r:embed="rId3">
            <a:extLst>
              <a:ext uri="{28A0092B-C50C-407E-A947-70E740481C1C}">
                <a14:useLocalDpi xmlns:a14="http://schemas.microsoft.com/office/drawing/2010/main" val="0"/>
              </a:ext>
            </a:extLst>
          </a:blip>
          <a:srcRect t="39999"/>
          <a:stretch>
            <a:fillRect/>
          </a:stretch>
        </p:blipFill>
        <p:spPr bwMode="ltGray">
          <a:xfrm>
            <a:off x="0" y="4222750"/>
            <a:ext cx="1181100" cy="2571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0662" name="Rectangle 6"/>
          <p:cNvSpPr>
            <a:spLocks noGrp="1" noChangeArrowheads="1"/>
          </p:cNvSpPr>
          <p:nvPr>
            <p:ph type="ctrTitle"/>
          </p:nvPr>
        </p:nvSpPr>
        <p:spPr>
          <a:xfrm>
            <a:off x="914400" y="2057400"/>
            <a:ext cx="7721600" cy="1143000"/>
          </a:xfrm>
        </p:spPr>
        <p:txBody>
          <a:bodyPr/>
          <a:lstStyle>
            <a:lvl1pPr>
              <a:defRPr/>
            </a:lvl1pPr>
          </a:lstStyle>
          <a:p>
            <a:r>
              <a:rPr lang="en-US"/>
              <a:t>Click to edit Master title style</a:t>
            </a:r>
          </a:p>
        </p:txBody>
      </p:sp>
      <p:sp>
        <p:nvSpPr>
          <p:cNvPr id="70663" name="Rectangle 7"/>
          <p:cNvSpPr>
            <a:spLocks noGrp="1" noChangeArrowheads="1"/>
          </p:cNvSpPr>
          <p:nvPr>
            <p:ph type="subTitle" idx="1"/>
          </p:nvPr>
        </p:nvSpPr>
        <p:spPr>
          <a:xfrm>
            <a:off x="1625600" y="3886200"/>
            <a:ext cx="6400800" cy="1771650"/>
          </a:xfrm>
        </p:spPr>
        <p:txBody>
          <a:bodyPr/>
          <a:lstStyle>
            <a:lvl1pPr marL="0" indent="0" algn="ctr">
              <a:buFontTx/>
              <a:buNone/>
              <a:defRPr/>
            </a:lvl1pPr>
          </a:lstStyle>
          <a:p>
            <a:r>
              <a:rPr lang="en-US"/>
              <a:t>Click to edit Master subtitle style</a:t>
            </a:r>
          </a:p>
        </p:txBody>
      </p:sp>
      <p:sp>
        <p:nvSpPr>
          <p:cNvPr id="8" name="Rectangle 8"/>
          <p:cNvSpPr>
            <a:spLocks noGrp="1" noChangeArrowheads="1"/>
          </p:cNvSpPr>
          <p:nvPr>
            <p:ph type="dt" sz="quarter" idx="10"/>
          </p:nvPr>
        </p:nvSpPr>
        <p:spPr>
          <a:xfrm>
            <a:off x="1084263" y="6096000"/>
            <a:ext cx="1905000" cy="457200"/>
          </a:xfrm>
        </p:spPr>
        <p:txBody>
          <a:bodyPr/>
          <a:lstStyle>
            <a:lvl1pPr>
              <a:defRPr/>
            </a:lvl1pPr>
          </a:lstStyle>
          <a:p>
            <a:pPr>
              <a:defRPr/>
            </a:pPr>
            <a:endParaRPr lang="en-US">
              <a:solidFill>
                <a:srgbClr val="000000"/>
              </a:solidFill>
            </a:endParaRPr>
          </a:p>
        </p:txBody>
      </p:sp>
      <p:sp>
        <p:nvSpPr>
          <p:cNvPr id="9" name="Rectangle 9"/>
          <p:cNvSpPr>
            <a:spLocks noGrp="1" noChangeArrowheads="1"/>
          </p:cNvSpPr>
          <p:nvPr>
            <p:ph type="ftr" sz="quarter" idx="11"/>
          </p:nvPr>
        </p:nvSpPr>
        <p:spPr>
          <a:xfrm>
            <a:off x="3522663" y="6096000"/>
            <a:ext cx="2895600" cy="457200"/>
          </a:xfrm>
        </p:spPr>
        <p:txBody>
          <a:bodyPr/>
          <a:lstStyle>
            <a:lvl1pPr>
              <a:defRPr/>
            </a:lvl1pPr>
          </a:lstStyle>
          <a:p>
            <a:pPr>
              <a:defRPr/>
            </a:pPr>
            <a:endParaRPr lang="en-US">
              <a:solidFill>
                <a:srgbClr val="000000"/>
              </a:solidFill>
            </a:endParaRPr>
          </a:p>
        </p:txBody>
      </p:sp>
      <p:sp>
        <p:nvSpPr>
          <p:cNvPr id="10" name="Rectangle 10"/>
          <p:cNvSpPr>
            <a:spLocks noGrp="1" noChangeArrowheads="1"/>
          </p:cNvSpPr>
          <p:nvPr>
            <p:ph type="sldNum" sz="quarter" idx="12"/>
          </p:nvPr>
        </p:nvSpPr>
        <p:spPr>
          <a:xfrm>
            <a:off x="6951663" y="6096000"/>
            <a:ext cx="1905000" cy="457200"/>
          </a:xfrm>
        </p:spPr>
        <p:txBody>
          <a:bodyPr/>
          <a:lstStyle>
            <a:lvl1pPr>
              <a:defRPr/>
            </a:lvl1pPr>
          </a:lstStyle>
          <a:p>
            <a:pPr>
              <a:defRPr/>
            </a:pPr>
            <a:fld id="{71CE28D9-BA5B-45FD-ACFD-EB11979023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87477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C2E433AB-CF85-4954-9852-CA2D20B29A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28941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F91774C9-F1E5-4847-9043-3A3F146E38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20266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60CA5F46-5831-4074-98A5-8D629C2F28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5204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0"/>
          <p:cNvSpPr>
            <a:spLocks noGrp="1" noChangeArrowheads="1"/>
          </p:cNvSpPr>
          <p:nvPr>
            <p:ph type="sldNum" sz="quarter" idx="12"/>
          </p:nvPr>
        </p:nvSpPr>
        <p:spPr>
          <a:ln/>
        </p:spPr>
        <p:txBody>
          <a:bodyPr/>
          <a:lstStyle>
            <a:lvl1pPr>
              <a:defRPr/>
            </a:lvl1pPr>
          </a:lstStyle>
          <a:p>
            <a:pPr>
              <a:defRPr/>
            </a:pPr>
            <a:fld id="{DE221EC0-9E53-4718-BC44-116C7259D8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548797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sldNum" sz="quarter" idx="12"/>
          </p:nvPr>
        </p:nvSpPr>
        <p:spPr>
          <a:ln/>
        </p:spPr>
        <p:txBody>
          <a:bodyPr/>
          <a:lstStyle>
            <a:lvl1pPr>
              <a:defRPr/>
            </a:lvl1pPr>
          </a:lstStyle>
          <a:p>
            <a:pPr>
              <a:defRPr/>
            </a:pPr>
            <a:fld id="{4010C8F2-7E8D-42AD-B438-FAADE93922B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398609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0"/>
          <p:cNvSpPr>
            <a:spLocks noGrp="1" noChangeArrowheads="1"/>
          </p:cNvSpPr>
          <p:nvPr>
            <p:ph type="sldNum" sz="quarter" idx="12"/>
          </p:nvPr>
        </p:nvSpPr>
        <p:spPr>
          <a:ln/>
        </p:spPr>
        <p:txBody>
          <a:bodyPr/>
          <a:lstStyle>
            <a:lvl1pPr>
              <a:defRPr/>
            </a:lvl1pPr>
          </a:lstStyle>
          <a:p>
            <a:pPr>
              <a:defRPr/>
            </a:pPr>
            <a:fld id="{5BFAFCBA-2551-41AA-BECD-4126183C1F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2356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13A4B5-FB5B-4F3F-9AD6-623D88AE65AA}"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F82DD99E-93E7-48E5-998A-55B778650F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136060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DBEF44CF-2B3D-4158-A94F-E02AB4ED96D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811684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A42CA586-8606-4D42-8C96-3E7912C8AC1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91240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81000"/>
            <a:ext cx="5562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7E7062A0-208A-40FA-B14D-7D210FF757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811446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66800" y="381000"/>
            <a:ext cx="76200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sldNum" sz="quarter" idx="12"/>
          </p:nvPr>
        </p:nvSpPr>
        <p:spPr>
          <a:ln/>
        </p:spPr>
        <p:txBody>
          <a:bodyPr/>
          <a:lstStyle>
            <a:lvl1pPr>
              <a:defRPr/>
            </a:lvl1pPr>
          </a:lstStyle>
          <a:p>
            <a:pPr>
              <a:defRPr/>
            </a:pPr>
            <a:fld id="{AFB83AD3-893D-4705-801D-AC24E92F3B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11815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7EEE11-A235-4C72-8521-8BA93F49A6F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546219E-8E31-4B34-8C87-E7C799406F2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2933A6F-1858-4D3C-8FDB-423A386E13F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95AD804-EB64-4455-9D1E-7E2C2F13023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76E16A7-6EDE-412E-B4C0-6ADF3CB4A5B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35B76AC-4F0A-4FEA-8413-C792D838DAF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EDF9385-5937-491E-B2CA-BEC81E438C8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4" Type="http://schemas.openxmlformats.org/officeDocument/2006/relationships/image" Target="../media/image1.pn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3842" name="Rectangle 2"/>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843" name="Rectangle 3"/>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3844"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C0C0C0"/>
                  </a:outerShdw>
                </a:effectLst>
                <a:latin typeface="Arial" charset="0"/>
              </a:defRPr>
            </a:lvl1pPr>
          </a:lstStyle>
          <a:p>
            <a:pPr>
              <a:defRPr/>
            </a:pPr>
            <a:endParaRPr lang="en-US"/>
          </a:p>
        </p:txBody>
      </p:sp>
      <p:sp>
        <p:nvSpPr>
          <p:cNvPr id="1638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C0C0C0"/>
                  </a:outerShdw>
                </a:effectLst>
                <a:latin typeface="Arial" charset="0"/>
              </a:defRPr>
            </a:lvl1pPr>
          </a:lstStyle>
          <a:p>
            <a:pPr>
              <a:defRPr/>
            </a:pPr>
            <a:endParaRPr lang="en-US"/>
          </a:p>
        </p:txBody>
      </p:sp>
      <p:sp>
        <p:nvSpPr>
          <p:cNvPr id="163846"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C0C0C0"/>
                  </a:outerShdw>
                </a:effectLst>
                <a:latin typeface="Arial" charset="0"/>
              </a:defRPr>
            </a:lvl1pPr>
          </a:lstStyle>
          <a:p>
            <a:pPr>
              <a:defRPr/>
            </a:pPr>
            <a:fld id="{9EDDE8DF-B348-4A4F-8E1C-5083801326F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ltGray">
      <p:bgPr>
        <a:solidFill>
          <a:srgbClr val="906D58"/>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69634" name="Rectangle 2"/>
          <p:cNvSpPr>
            <a:spLocks noChangeArrowheads="1"/>
          </p:cNvSpPr>
          <p:nvPr/>
        </p:nvSpPr>
        <p:spPr bwMode="ltGray">
          <a:xfrm>
            <a:off x="609600" y="228600"/>
            <a:ext cx="8239125" cy="6391275"/>
          </a:xfrm>
          <a:prstGeom prst="rect">
            <a:avLst/>
          </a:prstGeom>
          <a:solidFill>
            <a:srgbClr val="EDE7E3"/>
          </a:solidFill>
          <a:ln w="9525">
            <a:noFill/>
            <a:miter lim="800000"/>
            <a:headEnd/>
            <a:tailEnd/>
          </a:ln>
        </p:spPr>
        <p:txBody>
          <a:bodyPr wrap="none" anchor="ctr"/>
          <a:lstStyle/>
          <a:p>
            <a:pPr algn="ctr">
              <a:defRPr/>
            </a:pPr>
            <a:endParaRPr kumimoji="1" lang="en-US" sz="2400">
              <a:solidFill>
                <a:srgbClr val="000000"/>
              </a:solidFill>
              <a:latin typeface="Times New Roman" pitchFamily="18" charset="0"/>
            </a:endParaRPr>
          </a:p>
        </p:txBody>
      </p:sp>
      <p:sp>
        <p:nvSpPr>
          <p:cNvPr id="69635" name="Line 3"/>
          <p:cNvSpPr>
            <a:spLocks noChangeShapeType="1"/>
          </p:cNvSpPr>
          <p:nvPr/>
        </p:nvSpPr>
        <p:spPr bwMode="ltGray">
          <a:xfrm>
            <a:off x="1016000" y="1600200"/>
            <a:ext cx="7670800" cy="0"/>
          </a:xfrm>
          <a:prstGeom prst="line">
            <a:avLst/>
          </a:prstGeom>
          <a:noFill/>
          <a:ln w="3175">
            <a:solidFill>
              <a:schemeClr val="bg2"/>
            </a:solidFill>
            <a:round/>
            <a:headEnd/>
            <a:tailEnd/>
          </a:ln>
        </p:spPr>
        <p:txBody>
          <a:bodyPr wrap="none" anchor="ctr"/>
          <a:lstStyle/>
          <a:p>
            <a:pPr algn="ctr">
              <a:lnSpc>
                <a:spcPct val="75000"/>
              </a:lnSpc>
              <a:spcBef>
                <a:spcPct val="50000"/>
              </a:spcBef>
              <a:defRPr/>
            </a:pPr>
            <a:endParaRPr lang="en-US" sz="2400" b="1">
              <a:solidFill>
                <a:srgbClr val="000000"/>
              </a:solidFill>
            </a:endParaRPr>
          </a:p>
        </p:txBody>
      </p:sp>
      <p:pic>
        <p:nvPicPr>
          <p:cNvPr id="1028" name="Picture 4" descr="minispir"/>
          <p:cNvPicPr>
            <a:picLocks noChangeAspect="1" noChangeArrowheads="1"/>
          </p:cNvPicPr>
          <p:nvPr/>
        </p:nvPicPr>
        <p:blipFill>
          <a:blip r:embed="rId14">
            <a:extLst>
              <a:ext uri="{28A0092B-C50C-407E-A947-70E740481C1C}">
                <a14:useLocalDpi xmlns:a14="http://schemas.microsoft.com/office/drawing/2010/main" val="0"/>
              </a:ext>
            </a:extLst>
          </a:blip>
          <a:srcRect b="5333"/>
          <a:stretch>
            <a:fillRect/>
          </a:stretch>
        </p:blipFill>
        <p:spPr bwMode="ltGray">
          <a:xfrm>
            <a:off x="0" y="50800"/>
            <a:ext cx="1181100" cy="405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9" name="Picture 5" descr="minispir"/>
          <p:cNvPicPr>
            <a:picLocks noChangeAspect="1" noChangeArrowheads="1"/>
          </p:cNvPicPr>
          <p:nvPr/>
        </p:nvPicPr>
        <p:blipFill>
          <a:blip r:embed="rId14">
            <a:extLst>
              <a:ext uri="{28A0092B-C50C-407E-A947-70E740481C1C}">
                <a14:useLocalDpi xmlns:a14="http://schemas.microsoft.com/office/drawing/2010/main" val="0"/>
              </a:ext>
            </a:extLst>
          </a:blip>
          <a:srcRect t="39999"/>
          <a:stretch>
            <a:fillRect/>
          </a:stretch>
        </p:blipFill>
        <p:spPr bwMode="ltGray">
          <a:xfrm>
            <a:off x="0" y="4222750"/>
            <a:ext cx="1181100" cy="2571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0" name="Rectangle 6"/>
          <p:cNvSpPr>
            <a:spLocks noGrp="1" noChangeArrowheads="1"/>
          </p:cNvSpPr>
          <p:nvPr>
            <p:ph type="title"/>
          </p:nvPr>
        </p:nvSpPr>
        <p:spPr bwMode="auto">
          <a:xfrm>
            <a:off x="1066800" y="381000"/>
            <a:ext cx="7620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31" name="Rectangle 7"/>
          <p:cNvSpPr>
            <a:spLocks noGrp="1" noChangeArrowheads="1"/>
          </p:cNvSpPr>
          <p:nvPr>
            <p:ph type="body" idx="1"/>
          </p:nvPr>
        </p:nvSpPr>
        <p:spPr bwMode="auto">
          <a:xfrm>
            <a:off x="1066800" y="1752600"/>
            <a:ext cx="76200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9640" name="Rectangle 8"/>
          <p:cNvSpPr>
            <a:spLocks noGrp="1" noChangeArrowheads="1"/>
          </p:cNvSpPr>
          <p:nvPr>
            <p:ph type="dt" sz="half" idx="2"/>
          </p:nvPr>
        </p:nvSpPr>
        <p:spPr bwMode="auto">
          <a:xfrm>
            <a:off x="10144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b="0">
                <a:latin typeface="+mn-lt"/>
              </a:defRPr>
            </a:lvl1pPr>
          </a:lstStyle>
          <a:p>
            <a:pPr>
              <a:defRPr/>
            </a:pPr>
            <a:endParaRPr lang="en-US">
              <a:solidFill>
                <a:srgbClr val="000000"/>
              </a:solidFill>
            </a:endParaRPr>
          </a:p>
        </p:txBody>
      </p:sp>
      <p:sp>
        <p:nvSpPr>
          <p:cNvPr id="69641" name="Rectangle 9"/>
          <p:cNvSpPr>
            <a:spLocks noGrp="1" noChangeArrowheads="1"/>
          </p:cNvSpPr>
          <p:nvPr>
            <p:ph type="ftr" sz="quarter" idx="3"/>
          </p:nvPr>
        </p:nvSpPr>
        <p:spPr bwMode="auto">
          <a:xfrm>
            <a:off x="3452813" y="6107113"/>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400" b="0">
                <a:latin typeface="+mn-lt"/>
              </a:defRPr>
            </a:lvl1pPr>
          </a:lstStyle>
          <a:p>
            <a:pPr algn="ctr">
              <a:defRPr/>
            </a:pPr>
            <a:endParaRPr lang="en-US">
              <a:solidFill>
                <a:srgbClr val="000000"/>
              </a:solidFill>
            </a:endParaRPr>
          </a:p>
        </p:txBody>
      </p:sp>
      <p:sp>
        <p:nvSpPr>
          <p:cNvPr id="69642" name="Rectangle 10"/>
          <p:cNvSpPr>
            <a:spLocks noGrp="1" noChangeArrowheads="1"/>
          </p:cNvSpPr>
          <p:nvPr>
            <p:ph type="sldNum" sz="quarter" idx="4"/>
          </p:nvPr>
        </p:nvSpPr>
        <p:spPr bwMode="auto">
          <a:xfrm>
            <a:off x="68818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b="0">
                <a:latin typeface="+mn-lt"/>
              </a:defRPr>
            </a:lvl1pPr>
          </a:lstStyle>
          <a:p>
            <a:pPr>
              <a:defRPr/>
            </a:pPr>
            <a:fld id="{1AD46DF5-30F2-4E4F-876C-7793790972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3941978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17.png"/><Relationship Id="rId5" Type="http://schemas.openxmlformats.org/officeDocument/2006/relationships/oleObject" Target="../embeddings/oleObject1.bin"/><Relationship Id="rId6" Type="http://schemas.openxmlformats.org/officeDocument/2006/relationships/image" Target="../media/image19.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9.jpeg"/><Relationship Id="rId5" Type="http://schemas.openxmlformats.org/officeDocument/2006/relationships/oleObject" Target="../embeddings/oleObject2.bin"/><Relationship Id="rId6" Type="http://schemas.openxmlformats.org/officeDocument/2006/relationships/image" Target="../media/image19.wmf"/><Relationship Id="rId7" Type="http://schemas.openxmlformats.org/officeDocument/2006/relationships/oleObject" Target="../embeddings/oleObject3.bin"/><Relationship Id="rId8" Type="http://schemas.openxmlformats.org/officeDocument/2006/relationships/image" Target="../media/image20.wmf"/><Relationship Id="rId9" Type="http://schemas.openxmlformats.org/officeDocument/2006/relationships/oleObject" Target="../embeddings/oleObject4.bin"/><Relationship Id="rId10" Type="http://schemas.openxmlformats.org/officeDocument/2006/relationships/image" Target="../media/image21.w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oleObject" Target="../embeddings/oleObject5.bin"/><Relationship Id="rId5" Type="http://schemas.openxmlformats.org/officeDocument/2006/relationships/image" Target="../media/image22.wmf"/><Relationship Id="rId6" Type="http://schemas.openxmlformats.org/officeDocument/2006/relationships/oleObject" Target="../embeddings/oleObject6.bin"/><Relationship Id="rId7" Type="http://schemas.openxmlformats.org/officeDocument/2006/relationships/image" Target="../media/image23.wmf"/><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oleObject" Target="../embeddings/oleObject7.bin"/><Relationship Id="rId5" Type="http://schemas.openxmlformats.org/officeDocument/2006/relationships/image" Target="../media/image22.wmf"/><Relationship Id="rId6" Type="http://schemas.openxmlformats.org/officeDocument/2006/relationships/oleObject" Target="../embeddings/oleObject8.bin"/><Relationship Id="rId7" Type="http://schemas.openxmlformats.org/officeDocument/2006/relationships/image" Target="../media/image23.wmf"/><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image" Target="../media/image25.wmf"/><Relationship Id="rId5" Type="http://schemas.openxmlformats.org/officeDocument/2006/relationships/oleObject" Target="../embeddings/oleObject10.bin"/><Relationship Id="rId6" Type="http://schemas.openxmlformats.org/officeDocument/2006/relationships/image" Target="../media/image26.wmf"/><Relationship Id="rId7" Type="http://schemas.openxmlformats.org/officeDocument/2006/relationships/oleObject" Target="../embeddings/oleObject11.bin"/><Relationship Id="rId8" Type="http://schemas.openxmlformats.org/officeDocument/2006/relationships/image" Target="../media/image27.wmf"/><Relationship Id="rId9" Type="http://schemas.openxmlformats.org/officeDocument/2006/relationships/image" Target="../media/image17.png"/><Relationship Id="rId10" Type="http://schemas.openxmlformats.org/officeDocument/2006/relationships/oleObject" Target="../embeddings/oleObject12.bin"/><Relationship Id="rId11" Type="http://schemas.openxmlformats.org/officeDocument/2006/relationships/image" Target="../media/image21.wmf"/><Relationship Id="rId1" Type="http://schemas.openxmlformats.org/officeDocument/2006/relationships/vmlDrawing" Target="../drawings/vmlDrawing5.vml"/><Relationship Id="rId2"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5" Type="http://schemas.openxmlformats.org/officeDocument/2006/relationships/image" Target="../media/image30.jpeg"/><Relationship Id="rId6" Type="http://schemas.openxmlformats.org/officeDocument/2006/relationships/image" Target="http://www.epa.gov/radiation/graphics/ruthbohr.jpg" TargetMode="External"/><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1.jpeg"/><Relationship Id="rId3"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jpeg"/><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image" Target="../media/image39.png"/><Relationship Id="rId7" Type="http://schemas.openxmlformats.org/officeDocument/2006/relationships/image" Target="../media/image30.jpeg"/><Relationship Id="rId8" Type="http://schemas.openxmlformats.org/officeDocument/2006/relationships/image" Target="http://www.epa.gov/radiation/graphics/ruthbohr.jpg"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4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4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oleObject" Target="../embeddings/oleObject13.bin"/><Relationship Id="rId5" Type="http://schemas.openxmlformats.org/officeDocument/2006/relationships/image" Target="../media/image20.wmf"/><Relationship Id="rId1" Type="http://schemas.openxmlformats.org/officeDocument/2006/relationships/vmlDrawing" Target="../drawings/vmlDrawing6.vml"/><Relationship Id="rId2"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9.png"/></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4.bin"/><Relationship Id="rId4" Type="http://schemas.openxmlformats.org/officeDocument/2006/relationships/image" Target="../media/image20.wmf"/><Relationship Id="rId5" Type="http://schemas.openxmlformats.org/officeDocument/2006/relationships/image" Target="../media/image50.png"/><Relationship Id="rId6" Type="http://schemas.openxmlformats.org/officeDocument/2006/relationships/oleObject" Target="../embeddings/oleObject15.bin"/><Relationship Id="rId7" Type="http://schemas.openxmlformats.org/officeDocument/2006/relationships/image" Target="../media/image19.wmf"/><Relationship Id="rId1" Type="http://schemas.openxmlformats.org/officeDocument/2006/relationships/vmlDrawing" Target="../drawings/vmlDrawing7.vml"/><Relationship Id="rId2"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gif"/><Relationship Id="rId3" Type="http://schemas.openxmlformats.org/officeDocument/2006/relationships/image" Target="http://www.regentsprep.org/Regents/physics/phys05/catomodel/bohr.gi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a:t>AS  PHYSICS</a:t>
            </a:r>
          </a:p>
        </p:txBody>
      </p:sp>
      <p:pic>
        <p:nvPicPr>
          <p:cNvPr id="104450" name="Picture 2" descr="img010"/>
          <p:cNvPicPr>
            <a:picLocks noChangeAspect="1" noChangeArrowheads="1"/>
          </p:cNvPicPr>
          <p:nvPr/>
        </p:nvPicPr>
        <p:blipFill>
          <a:blip r:embed="rId2" cstate="print"/>
          <a:srcRect/>
          <a:stretch>
            <a:fillRect/>
          </a:stretch>
        </p:blipFill>
        <p:spPr bwMode="auto">
          <a:xfrm>
            <a:off x="755650" y="115888"/>
            <a:ext cx="7632700" cy="5724525"/>
          </a:xfrm>
          <a:prstGeom prst="rect">
            <a:avLst/>
          </a:prstGeom>
          <a:noFill/>
        </p:spPr>
      </p:pic>
      <p:sp>
        <p:nvSpPr>
          <p:cNvPr id="104452" name="AutoShape 4"/>
          <p:cNvSpPr>
            <a:spLocks noChangeArrowheads="1"/>
          </p:cNvSpPr>
          <p:nvPr/>
        </p:nvSpPr>
        <p:spPr bwMode="auto">
          <a:xfrm>
            <a:off x="1763713" y="5372100"/>
            <a:ext cx="5976937" cy="1370013"/>
          </a:xfrm>
          <a:prstGeom prst="wedgeRoundRectCallout">
            <a:avLst>
              <a:gd name="adj1" fmla="val 3282"/>
              <a:gd name="adj2" fmla="val -80477"/>
              <a:gd name="adj3" fmla="val 16667"/>
            </a:avLst>
          </a:prstGeom>
          <a:solidFill>
            <a:srgbClr val="99CCFF"/>
          </a:solidFill>
          <a:ln w="9525">
            <a:solidFill>
              <a:srgbClr val="000080"/>
            </a:solidFill>
            <a:miter lim="800000"/>
            <a:headEnd/>
            <a:tailEnd/>
          </a:ln>
          <a:effectLst/>
        </p:spPr>
        <p:txBody>
          <a:bodyPr/>
          <a:lstStyle/>
          <a:p>
            <a:pPr algn="ctr"/>
            <a:r>
              <a:rPr lang="en-GB" sz="3600">
                <a:solidFill>
                  <a:srgbClr val="000066"/>
                </a:solidFill>
              </a:rPr>
              <a:t>Where do these spectral lines come from?</a:t>
            </a:r>
          </a:p>
        </p:txBody>
      </p:sp>
    </p:spTree>
    <p:extLst>
      <p:ext uri="{BB962C8B-B14F-4D97-AF65-F5344CB8AC3E}">
        <p14:creationId xmlns:p14="http://schemas.microsoft.com/office/powerpoint/2010/main" val="311310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4452"/>
                                        </p:tgtEl>
                                        <p:attrNameLst>
                                          <p:attrName>style.visibility</p:attrName>
                                        </p:attrNameLst>
                                      </p:cBhvr>
                                      <p:to>
                                        <p:strVal val="visible"/>
                                      </p:to>
                                    </p:set>
                                    <p:anim calcmode="discrete" valueType="clr">
                                      <p:cBhvr override="childStyle">
                                        <p:cTn id="7" dur="80"/>
                                        <p:tgtEl>
                                          <p:spTgt spid="10445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4452"/>
                                        </p:tgtEl>
                                        <p:attrNameLst>
                                          <p:attrName>fillcolor</p:attrName>
                                        </p:attrNameLst>
                                      </p:cBhvr>
                                      <p:tavLst>
                                        <p:tav tm="0">
                                          <p:val>
                                            <p:clrVal>
                                              <a:schemeClr val="accent2"/>
                                            </p:clrVal>
                                          </p:val>
                                        </p:tav>
                                        <p:tav tm="50000">
                                          <p:val>
                                            <p:clrVal>
                                              <a:schemeClr val="hlink"/>
                                            </p:clrVal>
                                          </p:val>
                                        </p:tav>
                                      </p:tavLst>
                                    </p:anim>
                                    <p:set>
                                      <p:cBhvr>
                                        <p:cTn id="9" dur="80"/>
                                        <p:tgtEl>
                                          <p:spTgt spid="10445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5"/>
          <p:cNvSpPr txBox="1">
            <a:spLocks noChangeArrowheads="1"/>
          </p:cNvSpPr>
          <p:nvPr/>
        </p:nvSpPr>
        <p:spPr bwMode="auto">
          <a:xfrm>
            <a:off x="609600" y="1447800"/>
            <a:ext cx="2438400" cy="396875"/>
          </a:xfrm>
          <a:prstGeom prst="rect">
            <a:avLst/>
          </a:prstGeom>
          <a:noFill/>
          <a:ln w="9525">
            <a:noFill/>
            <a:miter lim="800000"/>
            <a:headEnd/>
            <a:tailEnd/>
          </a:ln>
        </p:spPr>
        <p:txBody>
          <a:bodyPr lIns="0" rIns="0">
            <a:spAutoFit/>
          </a:bodyPr>
          <a:lstStyle/>
          <a:p>
            <a:pPr>
              <a:spcBef>
                <a:spcPct val="50000"/>
              </a:spcBef>
            </a:pPr>
            <a:r>
              <a:rPr lang="en-US" altLang="en-US" sz="2000" b="1" dirty="0">
                <a:solidFill>
                  <a:srgbClr val="FF0000"/>
                </a:solidFill>
              </a:rPr>
              <a:t>Quantum staircase</a:t>
            </a:r>
          </a:p>
        </p:txBody>
      </p:sp>
      <p:sp>
        <p:nvSpPr>
          <p:cNvPr id="18435" name="AutoShape 6">
            <a:hlinkClick r:id="" action="ppaction://hlinkshowjump?jump=previousslide" highlightClick="1"/>
          </p:cNvPr>
          <p:cNvSpPr>
            <a:spLocks noChangeAspect="1" noChangeArrowheads="1"/>
          </p:cNvSpPr>
          <p:nvPr/>
        </p:nvSpPr>
        <p:spPr bwMode="auto">
          <a:xfrm>
            <a:off x="228600" y="6172200"/>
            <a:ext cx="265113" cy="265113"/>
          </a:xfrm>
          <a:prstGeom prst="actionButtonBackPrevious">
            <a:avLst/>
          </a:prstGeom>
          <a:gradFill rotWithShape="0">
            <a:gsLst>
              <a:gs pos="0">
                <a:schemeClr val="accent2"/>
              </a:gs>
              <a:gs pos="100000">
                <a:schemeClr val="tx1"/>
              </a:gs>
            </a:gsLst>
            <a:lin ang="0" scaled="1"/>
          </a:gradFill>
          <a:ln w="9525">
            <a:solidFill>
              <a:schemeClr val="tx1"/>
            </a:solidFill>
            <a:miter lim="800000"/>
            <a:headEnd/>
            <a:tailEnd/>
          </a:ln>
        </p:spPr>
        <p:txBody>
          <a:bodyPr wrap="none" anchor="ctr"/>
          <a:lstStyle/>
          <a:p>
            <a:endParaRPr lang="en-NZ">
              <a:solidFill>
                <a:srgbClr val="000000"/>
              </a:solidFill>
            </a:endParaRPr>
          </a:p>
        </p:txBody>
      </p:sp>
      <p:sp>
        <p:nvSpPr>
          <p:cNvPr id="18436" name="AutoShape 7">
            <a:hlinkClick r:id="" action="ppaction://hlinkshowjump?jump=nextslide" highlightClick="1"/>
          </p:cNvPr>
          <p:cNvSpPr>
            <a:spLocks noChangeAspect="1" noChangeArrowheads="1"/>
          </p:cNvSpPr>
          <p:nvPr/>
        </p:nvSpPr>
        <p:spPr bwMode="auto">
          <a:xfrm>
            <a:off x="8610600" y="6172200"/>
            <a:ext cx="265113" cy="265113"/>
          </a:xfrm>
          <a:prstGeom prst="actionButtonForwardNext">
            <a:avLst/>
          </a:prstGeom>
          <a:gradFill rotWithShape="0">
            <a:gsLst>
              <a:gs pos="0">
                <a:schemeClr val="tx1"/>
              </a:gs>
              <a:gs pos="100000">
                <a:schemeClr val="accent2"/>
              </a:gs>
            </a:gsLst>
            <a:lin ang="0" scaled="1"/>
          </a:gradFill>
          <a:ln w="9525">
            <a:solidFill>
              <a:schemeClr val="tx1"/>
            </a:solidFill>
            <a:miter lim="800000"/>
            <a:headEnd/>
            <a:tailEnd/>
          </a:ln>
        </p:spPr>
        <p:txBody>
          <a:bodyPr wrap="none" anchor="ctr"/>
          <a:lstStyle/>
          <a:p>
            <a:endParaRPr lang="en-NZ">
              <a:solidFill>
                <a:srgbClr val="000000"/>
              </a:solidFill>
            </a:endParaRPr>
          </a:p>
        </p:txBody>
      </p:sp>
      <p:pic>
        <p:nvPicPr>
          <p:cNvPr id="18437" name="Picture 8" descr="07_10"/>
          <p:cNvPicPr>
            <a:picLocks noChangeAspect="1" noChangeArrowheads="1"/>
          </p:cNvPicPr>
          <p:nvPr/>
        </p:nvPicPr>
        <p:blipFill>
          <a:blip r:embed="rId3" cstate="print"/>
          <a:srcRect/>
          <a:stretch>
            <a:fillRect/>
          </a:stretch>
        </p:blipFill>
        <p:spPr bwMode="auto">
          <a:xfrm>
            <a:off x="3505200" y="457200"/>
            <a:ext cx="4923096" cy="5715000"/>
          </a:xfrm>
          <a:prstGeom prst="rect">
            <a:avLst/>
          </a:prstGeom>
          <a:noFill/>
          <a:ln w="9525">
            <a:noFill/>
            <a:miter lim="800000"/>
            <a:headEnd/>
            <a:tailEnd/>
          </a:ln>
        </p:spPr>
      </p:pic>
      <p:pic>
        <p:nvPicPr>
          <p:cNvPr id="6" name="Picture 4"/>
          <p:cNvPicPr>
            <a:picLocks noChangeAspect="1" noChangeArrowheads="1"/>
          </p:cNvPicPr>
          <p:nvPr/>
        </p:nvPicPr>
        <p:blipFill>
          <a:blip r:embed="rId4" cstate="print"/>
          <a:srcRect/>
          <a:stretch>
            <a:fillRect/>
          </a:stretch>
        </p:blipFill>
        <p:spPr bwMode="auto">
          <a:xfrm>
            <a:off x="152400" y="2971800"/>
            <a:ext cx="3106738" cy="3436938"/>
          </a:xfrm>
          <a:prstGeom prst="rect">
            <a:avLst/>
          </a:prstGeom>
          <a:noFill/>
          <a:ln w="9525">
            <a:noFill/>
            <a:miter lim="800000"/>
            <a:headEnd/>
            <a:tailEnd/>
          </a:ln>
        </p:spPr>
      </p:pic>
    </p:spTree>
    <p:extLst>
      <p:ext uri="{BB962C8B-B14F-4D97-AF65-F5344CB8AC3E}">
        <p14:creationId xmlns:p14="http://schemas.microsoft.com/office/powerpoint/2010/main" val="8043154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a:p>
        </p:txBody>
      </p:sp>
      <p:sp>
        <p:nvSpPr>
          <p:cNvPr id="4" name="Date Placeholder 3"/>
          <p:cNvSpPr>
            <a:spLocks noGrp="1"/>
          </p:cNvSpPr>
          <p:nvPr>
            <p:ph type="dt" sz="half" idx="10"/>
          </p:nvPr>
        </p:nvSpPr>
        <p:spPr/>
        <p:txBody>
          <a:bodyPr/>
          <a:lstStyle/>
          <a:p>
            <a:r>
              <a:rPr lang="en-GB" smtClean="0"/>
              <a:t>R. Mulenga</a:t>
            </a:r>
            <a:endParaRPr lang="en-GB"/>
          </a:p>
        </p:txBody>
      </p:sp>
      <p:sp>
        <p:nvSpPr>
          <p:cNvPr id="5" name="Footer Placeholder 4"/>
          <p:cNvSpPr>
            <a:spLocks noGrp="1"/>
          </p:cNvSpPr>
          <p:nvPr>
            <p:ph type="ftr" sz="quarter" idx="11"/>
          </p:nvPr>
        </p:nvSpPr>
        <p:spPr/>
        <p:txBody>
          <a:bodyPr/>
          <a:lstStyle/>
          <a:p>
            <a:r>
              <a:rPr lang="en-GB" smtClean="0"/>
              <a:t>AS  PHYSICS</a:t>
            </a:r>
            <a:endParaRPr lang="en-GB"/>
          </a:p>
        </p:txBody>
      </p:sp>
      <p:sp>
        <p:nvSpPr>
          <p:cNvPr id="6" name="Slide Number Placeholder 5"/>
          <p:cNvSpPr>
            <a:spLocks noGrp="1"/>
          </p:cNvSpPr>
          <p:nvPr>
            <p:ph type="sldNum" sz="quarter" idx="12"/>
          </p:nvPr>
        </p:nvSpPr>
        <p:spPr/>
        <p:txBody>
          <a:bodyPr/>
          <a:lstStyle/>
          <a:p>
            <a:r>
              <a:rPr lang="en-GB" smtClean="0"/>
              <a:t>2007</a:t>
            </a:r>
            <a:endParaRPr lang="en-GB"/>
          </a:p>
        </p:txBody>
      </p:sp>
      <p:pic>
        <p:nvPicPr>
          <p:cNvPr id="123906" name="Picture 2"/>
          <p:cNvPicPr>
            <a:picLocks noChangeAspect="1" noChangeArrowheads="1"/>
          </p:cNvPicPr>
          <p:nvPr/>
        </p:nvPicPr>
        <p:blipFill>
          <a:blip r:embed="rId2" cstate="print"/>
          <a:srcRect/>
          <a:stretch>
            <a:fillRect/>
          </a:stretch>
        </p:blipFill>
        <p:spPr bwMode="auto">
          <a:xfrm>
            <a:off x="357158" y="214290"/>
            <a:ext cx="8453049" cy="6572272"/>
          </a:xfrm>
          <a:prstGeom prst="rect">
            <a:avLst/>
          </a:prstGeom>
          <a:noFill/>
          <a:ln w="9525">
            <a:noFill/>
            <a:miter lim="800000"/>
            <a:headEnd/>
            <a:tailEnd/>
          </a:ln>
          <a:effectLst/>
        </p:spPr>
      </p:pic>
      <p:sp>
        <p:nvSpPr>
          <p:cNvPr id="8" name="Rectangle 7"/>
          <p:cNvSpPr/>
          <p:nvPr/>
        </p:nvSpPr>
        <p:spPr>
          <a:xfrm>
            <a:off x="2071670" y="4000504"/>
            <a:ext cx="4444871" cy="769441"/>
          </a:xfrm>
          <a:prstGeom prst="rect">
            <a:avLst/>
          </a:prstGeom>
          <a:noFill/>
        </p:spPr>
        <p:txBody>
          <a:bodyPr wrap="none" lIns="91440" tIns="45720" rIns="91440" bIns="45720">
            <a:spAutoFit/>
          </a:bodyPr>
          <a:lstStyle/>
          <a:p>
            <a:pPr algn="ctr"/>
            <a:r>
              <a:rPr lang="en-US" sz="44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See </a:t>
            </a:r>
            <a:r>
              <a:rPr lang="en-US" sz="4400" b="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PhET</a:t>
            </a:r>
            <a:r>
              <a:rPr lang="en-US" sz="44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applet</a:t>
            </a:r>
            <a:endParaRPr lang="en-US" sz="4400" b="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2601203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p:cNvPicPr>
            <a:picLocks noChangeAspect="1" noChangeArrowheads="1"/>
          </p:cNvPicPr>
          <p:nvPr/>
        </p:nvPicPr>
        <p:blipFill>
          <a:blip r:embed="rId4" cstate="print"/>
          <a:srcRect/>
          <a:stretch>
            <a:fillRect/>
          </a:stretch>
        </p:blipFill>
        <p:spPr bwMode="auto">
          <a:xfrm>
            <a:off x="5785742" y="3304430"/>
            <a:ext cx="3106738" cy="3436938"/>
          </a:xfrm>
          <a:prstGeom prst="rect">
            <a:avLst/>
          </a:prstGeom>
          <a:noFill/>
          <a:ln w="9525">
            <a:noFill/>
            <a:miter lim="800000"/>
            <a:headEnd/>
            <a:tailEnd/>
          </a:ln>
        </p:spPr>
      </p:pic>
      <p:sp>
        <p:nvSpPr>
          <p:cNvPr id="8194" name="Rectangle 3"/>
          <p:cNvSpPr>
            <a:spLocks noGrp="1" noChangeArrowheads="1"/>
          </p:cNvSpPr>
          <p:nvPr>
            <p:ph type="body" idx="1"/>
          </p:nvPr>
        </p:nvSpPr>
        <p:spPr>
          <a:xfrm>
            <a:off x="76200" y="0"/>
            <a:ext cx="9067800" cy="2133600"/>
          </a:xfrm>
        </p:spPr>
        <p:txBody>
          <a:bodyPr>
            <a:noAutofit/>
          </a:bodyPr>
          <a:lstStyle/>
          <a:p>
            <a:pPr>
              <a:buFont typeface="Wingdings" pitchFamily="2" charset="2"/>
              <a:buNone/>
              <a:defRPr/>
            </a:pPr>
            <a:r>
              <a:rPr lang="en-NZ" sz="2000" dirty="0" smtClean="0">
                <a:solidFill>
                  <a:srgbClr val="FF0000"/>
                </a:solidFill>
                <a:effectLst/>
                <a:latin typeface="Comic Sans MS" pitchFamily="66" charset="0"/>
              </a:rPr>
              <a:t>Summary Quantized Energy Levels (n)</a:t>
            </a:r>
            <a:endParaRPr lang="en-NZ" sz="2000" b="1" dirty="0" smtClean="0">
              <a:solidFill>
                <a:srgbClr val="FF0000"/>
              </a:solidFill>
              <a:effectLst/>
              <a:latin typeface="Comic Sans MS" pitchFamily="66" charset="0"/>
            </a:endParaRPr>
          </a:p>
          <a:p>
            <a:pPr marL="84138" indent="-84138">
              <a:buClrTx/>
              <a:buFont typeface="Arial" pitchFamily="34" charset="0"/>
              <a:buChar char="•"/>
              <a:defRPr/>
            </a:pPr>
            <a:r>
              <a:rPr lang="en-NZ" sz="2000" b="1" dirty="0" smtClean="0">
                <a:solidFill>
                  <a:srgbClr val="000000"/>
                </a:solidFill>
                <a:effectLst/>
                <a:latin typeface="Comic Sans MS" pitchFamily="66" charset="0"/>
              </a:rPr>
              <a:t>Electrons</a:t>
            </a:r>
            <a:r>
              <a:rPr lang="en-NZ" sz="2000" dirty="0" smtClean="0">
                <a:solidFill>
                  <a:srgbClr val="000000"/>
                </a:solidFill>
                <a:effectLst/>
                <a:latin typeface="Comic Sans MS" pitchFamily="66" charset="0"/>
              </a:rPr>
              <a:t> in free atoms are ‘Quantized’ ~ they reside only in </a:t>
            </a:r>
            <a:r>
              <a:rPr lang="en-NZ" sz="2000" b="1" dirty="0" smtClean="0">
                <a:solidFill>
                  <a:srgbClr val="000000"/>
                </a:solidFill>
                <a:effectLst/>
                <a:latin typeface="Comic Sans MS" pitchFamily="66" charset="0"/>
              </a:rPr>
              <a:t>discrete energy </a:t>
            </a:r>
            <a:r>
              <a:rPr lang="en-NZ" sz="2000" b="1" dirty="0" smtClean="0">
                <a:solidFill>
                  <a:srgbClr val="000000"/>
                </a:solidFill>
                <a:latin typeface="Comic Sans MS" pitchFamily="66" charset="0"/>
              </a:rPr>
              <a:t>levels</a:t>
            </a:r>
            <a:r>
              <a:rPr lang="en-NZ" sz="2000" dirty="0" smtClean="0">
                <a:solidFill>
                  <a:srgbClr val="000000"/>
                </a:solidFill>
                <a:effectLst/>
                <a:latin typeface="Comic Sans MS" pitchFamily="66" charset="0"/>
              </a:rPr>
              <a:t>. Discrete energy levels are also termed ‘orbits,’ states’ or ‘shells level’.</a:t>
            </a:r>
          </a:p>
          <a:p>
            <a:pPr marL="84138" indent="-84138">
              <a:defRPr/>
            </a:pPr>
            <a:r>
              <a:rPr lang="en-NZ" sz="2000" dirty="0" smtClean="0">
                <a:solidFill>
                  <a:srgbClr val="000000"/>
                </a:solidFill>
                <a:effectLst/>
                <a:latin typeface="Comic Sans MS" pitchFamily="66" charset="0"/>
              </a:rPr>
              <a:t>Only </a:t>
            </a:r>
            <a:r>
              <a:rPr lang="en-NZ" sz="2000" b="1" dirty="0" smtClean="0">
                <a:solidFill>
                  <a:srgbClr val="000000"/>
                </a:solidFill>
                <a:effectLst/>
                <a:latin typeface="Comic Sans MS" pitchFamily="66" charset="0"/>
              </a:rPr>
              <a:t>photon</a:t>
            </a:r>
            <a:r>
              <a:rPr lang="en-NZ" sz="2000" dirty="0" smtClean="0">
                <a:solidFill>
                  <a:srgbClr val="000000"/>
                </a:solidFill>
                <a:effectLst/>
                <a:latin typeface="Comic Sans MS" pitchFamily="66" charset="0"/>
              </a:rPr>
              <a:t> </a:t>
            </a:r>
            <a:r>
              <a:rPr lang="en-NZ" sz="2000" dirty="0" smtClean="0">
                <a:solidFill>
                  <a:srgbClr val="000000"/>
                </a:solidFill>
                <a:latin typeface="Comic Sans MS" pitchFamily="66" charset="0"/>
              </a:rPr>
              <a:t>of exact energies </a:t>
            </a:r>
            <a:r>
              <a:rPr lang="en-NZ" sz="2000" dirty="0" smtClean="0">
                <a:solidFill>
                  <a:srgbClr val="000000"/>
                </a:solidFill>
                <a:effectLst/>
                <a:latin typeface="Comic Sans MS" pitchFamily="66" charset="0"/>
              </a:rPr>
              <a:t>are absorbed or emitted when </a:t>
            </a:r>
            <a:r>
              <a:rPr lang="en-NZ" sz="2000" b="1" dirty="0" smtClean="0">
                <a:solidFill>
                  <a:srgbClr val="000000"/>
                </a:solidFill>
                <a:effectLst/>
                <a:latin typeface="Comic Sans MS" pitchFamily="66" charset="0"/>
              </a:rPr>
              <a:t>electrons jump </a:t>
            </a:r>
            <a:r>
              <a:rPr lang="en-NZ" sz="2000" dirty="0" smtClean="0">
                <a:solidFill>
                  <a:srgbClr val="000000"/>
                </a:solidFill>
                <a:effectLst/>
                <a:latin typeface="Comic Sans MS" pitchFamily="66" charset="0"/>
              </a:rPr>
              <a:t>between higher and lower levels.</a:t>
            </a:r>
          </a:p>
          <a:p>
            <a:pPr marL="84138" indent="-84138">
              <a:defRPr/>
            </a:pPr>
            <a:r>
              <a:rPr lang="en-US" sz="2000" dirty="0" smtClean="0">
                <a:solidFill>
                  <a:srgbClr val="000000"/>
                </a:solidFill>
                <a:effectLst/>
                <a:latin typeface="Comic Sans MS" pitchFamily="66" charset="0"/>
              </a:rPr>
              <a:t>All energy values are defined as negative; </a:t>
            </a:r>
            <a:r>
              <a:rPr lang="en-US" sz="2000" dirty="0" smtClean="0">
                <a:solidFill>
                  <a:srgbClr val="000000"/>
                </a:solidFill>
                <a:latin typeface="Comic Sans MS" pitchFamily="66" charset="0"/>
              </a:rPr>
              <a:t>this represents the </a:t>
            </a:r>
            <a:r>
              <a:rPr lang="en-US" sz="2000" dirty="0" smtClean="0">
                <a:solidFill>
                  <a:srgbClr val="000000"/>
                </a:solidFill>
                <a:effectLst/>
                <a:latin typeface="Comic Sans MS" pitchFamily="66" charset="0"/>
              </a:rPr>
              <a:t>energy which </a:t>
            </a:r>
            <a:r>
              <a:rPr lang="en-US" sz="2000" b="1" dirty="0" smtClean="0">
                <a:solidFill>
                  <a:srgbClr val="000000"/>
                </a:solidFill>
                <a:effectLst/>
                <a:latin typeface="Comic Sans MS" pitchFamily="66" charset="0"/>
              </a:rPr>
              <a:t>binds</a:t>
            </a:r>
            <a:r>
              <a:rPr lang="en-US" sz="2000" dirty="0" smtClean="0">
                <a:solidFill>
                  <a:srgbClr val="000000"/>
                </a:solidFill>
                <a:effectLst/>
                <a:latin typeface="Comic Sans MS" pitchFamily="66" charset="0"/>
              </a:rPr>
              <a:t> the electron to the nucleus and needs to be supplied for the electron to  move up a level. </a:t>
            </a:r>
          </a:p>
          <a:p>
            <a:pPr marL="84138" indent="-84138">
              <a:defRPr/>
            </a:pPr>
            <a:r>
              <a:rPr lang="en-US" sz="2000" dirty="0" smtClean="0">
                <a:solidFill>
                  <a:srgbClr val="000000"/>
                </a:solidFill>
                <a:latin typeface="Comic Sans MS" pitchFamily="66" charset="0"/>
              </a:rPr>
              <a:t>The lowest energy level (n=1) is called the ground state.</a:t>
            </a:r>
          </a:p>
          <a:p>
            <a:pPr marL="84138" indent="-84138">
              <a:defRPr/>
            </a:pPr>
            <a:endParaRPr lang="en-US" sz="2000" dirty="0" smtClean="0">
              <a:solidFill>
                <a:srgbClr val="000000"/>
              </a:solidFill>
              <a:effectLst/>
              <a:latin typeface="Comic Sans MS" pitchFamily="66" charset="0"/>
            </a:endParaRPr>
          </a:p>
          <a:p>
            <a:pPr>
              <a:buFont typeface="Wingdings" pitchFamily="2" charset="2"/>
              <a:buNone/>
              <a:defRPr/>
            </a:pPr>
            <a:endParaRPr lang="en-US" sz="2000" dirty="0" smtClean="0">
              <a:solidFill>
                <a:srgbClr val="000000"/>
              </a:solidFill>
              <a:effectLst/>
              <a:latin typeface="Comic Sans MS" pitchFamily="66" charset="0"/>
              <a:cs typeface="Arial" pitchFamily="34" charset="0"/>
              <a:sym typeface="Wingdings" pitchFamily="2" charset="2"/>
            </a:endParaRPr>
          </a:p>
        </p:txBody>
      </p:sp>
      <p:sp>
        <p:nvSpPr>
          <p:cNvPr id="21507" name="Rectangle 4"/>
          <p:cNvSpPr>
            <a:spLocks noChangeArrowheads="1"/>
          </p:cNvSpPr>
          <p:nvPr/>
        </p:nvSpPr>
        <p:spPr bwMode="auto">
          <a:xfrm>
            <a:off x="251520" y="3591014"/>
            <a:ext cx="5943600" cy="2939266"/>
          </a:xfrm>
          <a:prstGeom prst="rect">
            <a:avLst/>
          </a:prstGeom>
          <a:noFill/>
          <a:ln w="9525">
            <a:noFill/>
            <a:miter lim="800000"/>
            <a:headEnd/>
            <a:tailEnd/>
          </a:ln>
        </p:spPr>
        <p:txBody>
          <a:bodyPr>
            <a:spAutoFit/>
          </a:bodyPr>
          <a:lstStyle/>
          <a:p>
            <a:pPr>
              <a:spcBef>
                <a:spcPts val="600"/>
              </a:spcBef>
              <a:buFont typeface="Arial" charset="0"/>
              <a:buChar char="•"/>
            </a:pPr>
            <a:r>
              <a:rPr lang="en-US" sz="2000" b="0" dirty="0" smtClean="0">
                <a:solidFill>
                  <a:srgbClr val="000000"/>
                </a:solidFill>
                <a:latin typeface="Comic Sans MS" pitchFamily="66" charset="0"/>
              </a:rPr>
              <a:t>As </a:t>
            </a:r>
            <a:r>
              <a:rPr lang="en-US" sz="2000" b="0" dirty="0">
                <a:solidFill>
                  <a:srgbClr val="000000"/>
                </a:solidFill>
                <a:latin typeface="Comic Sans MS" pitchFamily="66" charset="0"/>
              </a:rPr>
              <a:t>n</a:t>
            </a:r>
            <a:r>
              <a:rPr lang="en-US" sz="2000" b="0" dirty="0">
                <a:solidFill>
                  <a:srgbClr val="000000"/>
                </a:solidFill>
                <a:latin typeface="Comic Sans MS" pitchFamily="66" charset="0"/>
                <a:sym typeface="Wingdings" pitchFamily="2" charset="2"/>
              </a:rPr>
              <a:t></a:t>
            </a:r>
            <a:r>
              <a:rPr lang="en-US" sz="2000" b="0" dirty="0">
                <a:solidFill>
                  <a:srgbClr val="000000"/>
                </a:solidFill>
                <a:latin typeface="Comic Sans MS" pitchFamily="66" charset="0"/>
                <a:cs typeface="Arial" charset="0"/>
                <a:sym typeface="Wingdings" pitchFamily="2" charset="2"/>
              </a:rPr>
              <a:t>∞,  E0.  </a:t>
            </a:r>
            <a:r>
              <a:rPr lang="en-US" sz="2000" b="0" dirty="0" smtClean="0">
                <a:solidFill>
                  <a:srgbClr val="000000"/>
                </a:solidFill>
                <a:latin typeface="Comic Sans MS" pitchFamily="66" charset="0"/>
                <a:cs typeface="Arial" charset="0"/>
                <a:sym typeface="Wingdings" pitchFamily="2" charset="2"/>
              </a:rPr>
              <a:t>For Hydrogen, 13.6 </a:t>
            </a:r>
            <a:r>
              <a:rPr lang="en-US" sz="2000" b="0" dirty="0" err="1" smtClean="0">
                <a:solidFill>
                  <a:srgbClr val="000000"/>
                </a:solidFill>
                <a:latin typeface="Comic Sans MS" pitchFamily="66" charset="0"/>
                <a:cs typeface="Arial" charset="0"/>
                <a:sym typeface="Wingdings" pitchFamily="2" charset="2"/>
              </a:rPr>
              <a:t>eV</a:t>
            </a:r>
            <a:r>
              <a:rPr lang="en-US" sz="2000" b="0" dirty="0" smtClean="0">
                <a:solidFill>
                  <a:srgbClr val="000000"/>
                </a:solidFill>
                <a:latin typeface="Comic Sans MS" pitchFamily="66" charset="0"/>
                <a:cs typeface="Arial" charset="0"/>
                <a:sym typeface="Wingdings" pitchFamily="2" charset="2"/>
              </a:rPr>
              <a:t> is its </a:t>
            </a:r>
            <a:r>
              <a:rPr lang="en-US" sz="2000" b="0" dirty="0" err="1" smtClean="0">
                <a:solidFill>
                  <a:srgbClr val="000000"/>
                </a:solidFill>
                <a:latin typeface="Comic Sans MS" pitchFamily="66" charset="0"/>
                <a:cs typeface="Arial" charset="0"/>
                <a:sym typeface="Wingdings" pitchFamily="2" charset="2"/>
              </a:rPr>
              <a:t>Ionisation</a:t>
            </a:r>
            <a:r>
              <a:rPr lang="en-US" sz="2000" b="0" dirty="0" smtClean="0">
                <a:solidFill>
                  <a:srgbClr val="000000"/>
                </a:solidFill>
                <a:latin typeface="Comic Sans MS" pitchFamily="66" charset="0"/>
                <a:cs typeface="Arial" charset="0"/>
                <a:sym typeface="Wingdings" pitchFamily="2" charset="2"/>
              </a:rPr>
              <a:t> energy ~ the </a:t>
            </a:r>
            <a:r>
              <a:rPr lang="en-US" sz="2000" b="0" dirty="0">
                <a:solidFill>
                  <a:srgbClr val="000000"/>
                </a:solidFill>
                <a:latin typeface="Comic Sans MS" pitchFamily="66" charset="0"/>
                <a:cs typeface="Arial" charset="0"/>
                <a:sym typeface="Wingdings" pitchFamily="2" charset="2"/>
              </a:rPr>
              <a:t>energy required to </a:t>
            </a:r>
            <a:r>
              <a:rPr lang="en-US" sz="2000" b="0" dirty="0" err="1">
                <a:solidFill>
                  <a:srgbClr val="000000"/>
                </a:solidFill>
                <a:latin typeface="Comic Sans MS" pitchFamily="66" charset="0"/>
                <a:cs typeface="Arial" charset="0"/>
                <a:sym typeface="Wingdings" pitchFamily="2" charset="2"/>
              </a:rPr>
              <a:t>ionise</a:t>
            </a:r>
            <a:r>
              <a:rPr lang="en-US" sz="2000" b="0" dirty="0">
                <a:solidFill>
                  <a:srgbClr val="000000"/>
                </a:solidFill>
                <a:latin typeface="Comic Sans MS" pitchFamily="66" charset="0"/>
                <a:cs typeface="Arial" charset="0"/>
                <a:sym typeface="Wingdings" pitchFamily="2" charset="2"/>
              </a:rPr>
              <a:t> the </a:t>
            </a:r>
            <a:r>
              <a:rPr lang="en-US" sz="2000" b="0" dirty="0" smtClean="0">
                <a:solidFill>
                  <a:srgbClr val="000000"/>
                </a:solidFill>
                <a:latin typeface="Comic Sans MS" pitchFamily="66" charset="0"/>
                <a:cs typeface="Arial" charset="0"/>
                <a:sym typeface="Wingdings" pitchFamily="2" charset="2"/>
              </a:rPr>
              <a:t>atom or strip its electron away. </a:t>
            </a:r>
            <a:endParaRPr lang="en-US" sz="2000" b="0" dirty="0">
              <a:solidFill>
                <a:srgbClr val="000000"/>
              </a:solidFill>
              <a:latin typeface="Comic Sans MS" pitchFamily="66" charset="0"/>
              <a:cs typeface="Arial" charset="0"/>
              <a:sym typeface="Wingdings" pitchFamily="2" charset="2"/>
            </a:endParaRPr>
          </a:p>
          <a:p>
            <a:pPr>
              <a:spcBef>
                <a:spcPts val="600"/>
              </a:spcBef>
              <a:buFont typeface="Arial" charset="0"/>
              <a:buChar char="•"/>
            </a:pPr>
            <a:r>
              <a:rPr lang="en-US" altLang="zh-CN" sz="2000" b="0" dirty="0" smtClean="0">
                <a:solidFill>
                  <a:srgbClr val="000000"/>
                </a:solidFill>
                <a:latin typeface="Comic Sans MS" pitchFamily="66" charset="0"/>
                <a:ea typeface="SimSun" pitchFamily="2" charset="-122"/>
              </a:rPr>
              <a:t>Three </a:t>
            </a:r>
            <a:r>
              <a:rPr lang="en-US" altLang="zh-CN" sz="2000" b="0" dirty="0">
                <a:solidFill>
                  <a:srgbClr val="000000"/>
                </a:solidFill>
                <a:latin typeface="Comic Sans MS" pitchFamily="66" charset="0"/>
                <a:ea typeface="SimSun" pitchFamily="2" charset="-122"/>
              </a:rPr>
              <a:t>basic ways to excite an electron in an </a:t>
            </a:r>
            <a:r>
              <a:rPr lang="en-US" altLang="zh-CN" sz="2000" b="0" dirty="0" smtClean="0">
                <a:solidFill>
                  <a:srgbClr val="000000"/>
                </a:solidFill>
                <a:latin typeface="Comic Sans MS" pitchFamily="66" charset="0"/>
                <a:ea typeface="SimSun" pitchFamily="2" charset="-122"/>
              </a:rPr>
              <a:t>atom (get to move to higher energy level): </a:t>
            </a:r>
            <a:endParaRPr lang="en-US" altLang="zh-CN" sz="2000" b="0" dirty="0">
              <a:solidFill>
                <a:srgbClr val="000000"/>
              </a:solidFill>
              <a:latin typeface="Comic Sans MS" pitchFamily="66" charset="0"/>
              <a:ea typeface="SimSun" pitchFamily="2" charset="-122"/>
            </a:endParaRPr>
          </a:p>
          <a:p>
            <a:pPr marL="914400" lvl="1" indent="-457200">
              <a:buFont typeface="+mj-lt"/>
              <a:buAutoNum type="arabicPeriod"/>
            </a:pPr>
            <a:r>
              <a:rPr lang="en-US" altLang="zh-CN" sz="2000" b="0" dirty="0" smtClean="0">
                <a:solidFill>
                  <a:srgbClr val="000000"/>
                </a:solidFill>
                <a:latin typeface="Comic Sans MS" pitchFamily="66" charset="0"/>
                <a:ea typeface="SimSun" pitchFamily="2" charset="-122"/>
              </a:rPr>
              <a:t>Collide </a:t>
            </a:r>
            <a:r>
              <a:rPr lang="en-US" altLang="zh-CN" sz="2000" b="0" dirty="0">
                <a:solidFill>
                  <a:srgbClr val="000000"/>
                </a:solidFill>
                <a:latin typeface="Comic Sans MS" pitchFamily="66" charset="0"/>
                <a:ea typeface="SimSun" pitchFamily="2" charset="-122"/>
              </a:rPr>
              <a:t>it with another atom or electron. </a:t>
            </a:r>
          </a:p>
          <a:p>
            <a:pPr marL="914400" lvl="1" indent="-457200">
              <a:buFont typeface="+mj-lt"/>
              <a:buAutoNum type="arabicPeriod"/>
            </a:pPr>
            <a:r>
              <a:rPr lang="en-US" altLang="zh-CN" sz="2000" b="0" dirty="0" smtClean="0">
                <a:solidFill>
                  <a:srgbClr val="000000"/>
                </a:solidFill>
                <a:latin typeface="Comic Sans MS" pitchFamily="66" charset="0"/>
                <a:ea typeface="SimSun" pitchFamily="2" charset="-122"/>
              </a:rPr>
              <a:t>Heat </a:t>
            </a:r>
            <a:r>
              <a:rPr lang="en-US" altLang="zh-CN" sz="2000" b="0" dirty="0">
                <a:solidFill>
                  <a:srgbClr val="000000"/>
                </a:solidFill>
                <a:latin typeface="Comic Sans MS" pitchFamily="66" charset="0"/>
                <a:ea typeface="SimSun" pitchFamily="2" charset="-122"/>
              </a:rPr>
              <a:t>it </a:t>
            </a:r>
            <a:r>
              <a:rPr lang="en-US" altLang="zh-CN" sz="2000" b="0" dirty="0" smtClean="0">
                <a:solidFill>
                  <a:srgbClr val="000000"/>
                </a:solidFill>
                <a:latin typeface="Comic Sans MS" pitchFamily="66" charset="0"/>
                <a:ea typeface="SimSun" pitchFamily="2" charset="-122"/>
              </a:rPr>
              <a:t>up </a:t>
            </a:r>
            <a:r>
              <a:rPr lang="en-US" altLang="zh-CN" sz="2000" b="0" dirty="0">
                <a:solidFill>
                  <a:srgbClr val="000000"/>
                </a:solidFill>
                <a:latin typeface="Comic Sans MS" pitchFamily="66" charset="0"/>
                <a:ea typeface="SimSun" pitchFamily="2" charset="-122"/>
              </a:rPr>
              <a:t>(thermal excitation) </a:t>
            </a:r>
          </a:p>
          <a:p>
            <a:pPr marL="914400" lvl="1" indent="-457200">
              <a:buFont typeface="+mj-lt"/>
              <a:buAutoNum type="arabicPeriod"/>
            </a:pPr>
            <a:r>
              <a:rPr lang="en-US" altLang="zh-CN" sz="2000" b="0" dirty="0" smtClean="0">
                <a:solidFill>
                  <a:srgbClr val="FF0000"/>
                </a:solidFill>
                <a:latin typeface="Comic Sans MS" pitchFamily="66" charset="0"/>
                <a:ea typeface="SimSun" pitchFamily="2" charset="-122"/>
              </a:rPr>
              <a:t>Bombard </a:t>
            </a:r>
            <a:r>
              <a:rPr lang="en-US" altLang="zh-CN" sz="2000" b="0" dirty="0">
                <a:solidFill>
                  <a:srgbClr val="FF0000"/>
                </a:solidFill>
                <a:latin typeface="Comic Sans MS" pitchFamily="66" charset="0"/>
                <a:ea typeface="SimSun" pitchFamily="2" charset="-122"/>
              </a:rPr>
              <a:t>it with a photon </a:t>
            </a:r>
            <a:r>
              <a:rPr lang="en-US" altLang="zh-CN" sz="2000" b="0" dirty="0">
                <a:solidFill>
                  <a:srgbClr val="000000"/>
                </a:solidFill>
                <a:latin typeface="Comic Sans MS" pitchFamily="66" charset="0"/>
                <a:ea typeface="SimSun" pitchFamily="2" charset="-122"/>
              </a:rPr>
              <a:t>of just the right energy (</a:t>
            </a:r>
            <a:r>
              <a:rPr lang="en-US" altLang="zh-CN" sz="2000" b="0" dirty="0" err="1" smtClean="0">
                <a:solidFill>
                  <a:srgbClr val="000000"/>
                </a:solidFill>
                <a:latin typeface="Comic Sans MS" pitchFamily="66" charset="0"/>
                <a:ea typeface="SimSun" pitchFamily="2" charset="-122"/>
              </a:rPr>
              <a:t>colour</a:t>
            </a:r>
            <a:r>
              <a:rPr lang="en-US" altLang="zh-CN" sz="2000" b="0" dirty="0">
                <a:solidFill>
                  <a:srgbClr val="000000"/>
                </a:solidFill>
                <a:latin typeface="Comic Sans MS" pitchFamily="66" charset="0"/>
                <a:ea typeface="SimSun" pitchFamily="2" charset="-122"/>
              </a:rPr>
              <a:t>). </a:t>
            </a:r>
            <a:endParaRPr lang="en-AU" sz="2000" b="0" dirty="0">
              <a:solidFill>
                <a:srgbClr val="000000"/>
              </a:solidFill>
              <a:latin typeface="Comic Sans MS" pitchFamily="66" charset="0"/>
            </a:endParaRPr>
          </a:p>
        </p:txBody>
      </p:sp>
      <p:graphicFrame>
        <p:nvGraphicFramePr>
          <p:cNvPr id="7" name="Object 6"/>
          <p:cNvGraphicFramePr>
            <a:graphicFrameLocks noChangeAspect="1"/>
          </p:cNvGraphicFramePr>
          <p:nvPr/>
        </p:nvGraphicFramePr>
        <p:xfrm>
          <a:off x="7092280" y="5229200"/>
          <a:ext cx="1905000" cy="984250"/>
        </p:xfrm>
        <a:graphic>
          <a:graphicData uri="http://schemas.openxmlformats.org/presentationml/2006/ole">
            <mc:AlternateContent xmlns:mc="http://schemas.openxmlformats.org/markup-compatibility/2006">
              <mc:Choice xmlns:v="urn:schemas-microsoft-com:vml" Requires="v">
                <p:oleObj spid="_x0000_s40969" name="Equation" r:id="rId5" imgW="761760" imgH="393480" progId="Equation.3">
                  <p:embed/>
                </p:oleObj>
              </mc:Choice>
              <mc:Fallback>
                <p:oleObj name="Equation" r:id="rId5" imgW="761760" imgH="393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92280" y="5229200"/>
                        <a:ext cx="1905000" cy="9842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971788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smtClean="0"/>
              <a:t>R. Mulenga</a:t>
            </a:r>
            <a:endParaRPr lang="en-GB"/>
          </a:p>
        </p:txBody>
      </p:sp>
      <p:sp>
        <p:nvSpPr>
          <p:cNvPr id="5" name="Footer Placeholder 4"/>
          <p:cNvSpPr>
            <a:spLocks noGrp="1"/>
          </p:cNvSpPr>
          <p:nvPr>
            <p:ph type="ftr" sz="quarter" idx="11"/>
          </p:nvPr>
        </p:nvSpPr>
        <p:spPr/>
        <p:txBody>
          <a:bodyPr/>
          <a:lstStyle/>
          <a:p>
            <a:r>
              <a:rPr lang="en-GB" smtClean="0"/>
              <a:t>AS  PHYSICS</a:t>
            </a:r>
            <a:endParaRPr lang="en-GB"/>
          </a:p>
        </p:txBody>
      </p:sp>
      <p:sp>
        <p:nvSpPr>
          <p:cNvPr id="6" name="Slide Number Placeholder 5"/>
          <p:cNvSpPr>
            <a:spLocks noGrp="1"/>
          </p:cNvSpPr>
          <p:nvPr>
            <p:ph type="sldNum" sz="quarter" idx="12"/>
          </p:nvPr>
        </p:nvSpPr>
        <p:spPr/>
        <p:txBody>
          <a:bodyPr/>
          <a:lstStyle/>
          <a:p>
            <a:r>
              <a:rPr lang="en-GB" smtClean="0"/>
              <a:t>2007</a:t>
            </a:r>
            <a:endParaRPr lang="en-GB"/>
          </a:p>
        </p:txBody>
      </p:sp>
      <p:pic>
        <p:nvPicPr>
          <p:cNvPr id="7" name="Picture 4"/>
          <p:cNvPicPr>
            <a:picLocks noChangeAspect="1" noChangeArrowheads="1"/>
          </p:cNvPicPr>
          <p:nvPr/>
        </p:nvPicPr>
        <p:blipFill>
          <a:blip r:embed="rId3" cstate="print"/>
          <a:srcRect/>
          <a:stretch>
            <a:fillRect/>
          </a:stretch>
        </p:blipFill>
        <p:spPr bwMode="auto">
          <a:xfrm>
            <a:off x="0" y="2636912"/>
            <a:ext cx="3541664" cy="3918089"/>
          </a:xfrm>
          <a:prstGeom prst="rect">
            <a:avLst/>
          </a:prstGeom>
          <a:noFill/>
          <a:ln w="9525">
            <a:noFill/>
            <a:miter lim="800000"/>
            <a:headEnd/>
            <a:tailEnd/>
          </a:ln>
        </p:spPr>
      </p:pic>
      <p:pic>
        <p:nvPicPr>
          <p:cNvPr id="8" name="Picture 4" descr="Zumdahl11_11"/>
          <p:cNvPicPr>
            <a:picLocks noChangeAspect="1" noChangeArrowheads="1"/>
          </p:cNvPicPr>
          <p:nvPr/>
        </p:nvPicPr>
        <p:blipFill>
          <a:blip r:embed="rId4" cstate="print"/>
          <a:srcRect/>
          <a:stretch>
            <a:fillRect/>
          </a:stretch>
        </p:blipFill>
        <p:spPr>
          <a:xfrm>
            <a:off x="642910" y="214290"/>
            <a:ext cx="7772400" cy="1704975"/>
          </a:xfrm>
          <a:prstGeom prst="rect">
            <a:avLst/>
          </a:prstGeom>
          <a:noFill/>
        </p:spPr>
      </p:pic>
      <p:graphicFrame>
        <p:nvGraphicFramePr>
          <p:cNvPr id="150530" name="Object 2"/>
          <p:cNvGraphicFramePr>
            <a:graphicFrameLocks noChangeAspect="1"/>
          </p:cNvGraphicFramePr>
          <p:nvPr/>
        </p:nvGraphicFramePr>
        <p:xfrm>
          <a:off x="3563888" y="2852936"/>
          <a:ext cx="1512168" cy="781287"/>
        </p:xfrm>
        <a:graphic>
          <a:graphicData uri="http://schemas.openxmlformats.org/presentationml/2006/ole">
            <mc:AlternateContent xmlns:mc="http://schemas.openxmlformats.org/markup-compatibility/2006">
              <mc:Choice xmlns:v="urn:schemas-microsoft-com:vml" Requires="v">
                <p:oleObj spid="_x0000_s42003" name="Equation" r:id="rId5" imgW="761760" imgH="393480" progId="Equation.3">
                  <p:embed/>
                </p:oleObj>
              </mc:Choice>
              <mc:Fallback>
                <p:oleObj name="Equation" r:id="rId5" imgW="761760" imgH="393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3888" y="2852936"/>
                        <a:ext cx="1512168" cy="7812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500034" y="2071678"/>
            <a:ext cx="8143932" cy="707886"/>
          </a:xfrm>
          <a:prstGeom prst="rect">
            <a:avLst/>
          </a:prstGeom>
          <a:noFill/>
        </p:spPr>
        <p:txBody>
          <a:bodyPr wrap="square" rtlCol="0">
            <a:spAutoFit/>
          </a:bodyPr>
          <a:lstStyle/>
          <a:p>
            <a:r>
              <a:rPr lang="en-NZ" sz="2000" b="0" dirty="0" smtClean="0">
                <a:solidFill>
                  <a:schemeClr val="bg1"/>
                </a:solidFill>
              </a:rPr>
              <a:t>Find the </a:t>
            </a:r>
            <a:r>
              <a:rPr lang="el-GR" sz="2000" b="0" dirty="0" smtClean="0">
                <a:solidFill>
                  <a:schemeClr val="bg1"/>
                </a:solidFill>
              </a:rPr>
              <a:t>Δ</a:t>
            </a:r>
            <a:r>
              <a:rPr lang="en-NZ" sz="2000" b="0" dirty="0" smtClean="0">
                <a:solidFill>
                  <a:schemeClr val="bg1"/>
                </a:solidFill>
              </a:rPr>
              <a:t>E between energy levels that gives the visible emission spectrum for Hydrogen </a:t>
            </a:r>
            <a:r>
              <a:rPr lang="en-NZ" sz="2000" b="0" dirty="0" err="1" smtClean="0">
                <a:solidFill>
                  <a:schemeClr val="bg1"/>
                </a:solidFill>
              </a:rPr>
              <a:t>ie</a:t>
            </a:r>
            <a:r>
              <a:rPr lang="en-NZ" sz="2000" b="0" dirty="0" smtClean="0">
                <a:solidFill>
                  <a:schemeClr val="bg1"/>
                </a:solidFill>
              </a:rPr>
              <a:t> red photons of 656 nm </a:t>
            </a:r>
            <a:endParaRPr lang="en-NZ" sz="2000" b="0" dirty="0">
              <a:solidFill>
                <a:schemeClr val="bg1"/>
              </a:solidFill>
            </a:endParaRPr>
          </a:p>
        </p:txBody>
      </p:sp>
      <p:graphicFrame>
        <p:nvGraphicFramePr>
          <p:cNvPr id="150531" name="Object 3"/>
          <p:cNvGraphicFramePr>
            <a:graphicFrameLocks noChangeAspect="1"/>
          </p:cNvGraphicFramePr>
          <p:nvPr/>
        </p:nvGraphicFramePr>
        <p:xfrm>
          <a:off x="5940152" y="2708920"/>
          <a:ext cx="2429445" cy="995311"/>
        </p:xfrm>
        <a:graphic>
          <a:graphicData uri="http://schemas.openxmlformats.org/presentationml/2006/ole">
            <mc:AlternateContent xmlns:mc="http://schemas.openxmlformats.org/markup-compatibility/2006">
              <mc:Choice xmlns:v="urn:schemas-microsoft-com:vml" Requires="v">
                <p:oleObj spid="_x0000_s42004" name="Equation" r:id="rId7" imgW="1054080" imgH="431640" progId="Equation.3">
                  <p:embed/>
                </p:oleObj>
              </mc:Choice>
              <mc:Fallback>
                <p:oleObj name="Equation" r:id="rId7" imgW="1054080" imgH="431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0152" y="2708920"/>
                        <a:ext cx="2429445" cy="995311"/>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50532" name="Object 4"/>
          <p:cNvGraphicFramePr>
            <a:graphicFrameLocks noChangeAspect="1"/>
          </p:cNvGraphicFramePr>
          <p:nvPr/>
        </p:nvGraphicFramePr>
        <p:xfrm>
          <a:off x="3635896" y="3789040"/>
          <a:ext cx="1834804" cy="720080"/>
        </p:xfrm>
        <a:graphic>
          <a:graphicData uri="http://schemas.openxmlformats.org/presentationml/2006/ole">
            <mc:AlternateContent xmlns:mc="http://schemas.openxmlformats.org/markup-compatibility/2006">
              <mc:Choice xmlns:v="urn:schemas-microsoft-com:vml" Requires="v">
                <p:oleObj spid="_x0000_s42005" name="Equation" r:id="rId9" imgW="1002960" imgH="393480" progId="Equation.3">
                  <p:embed/>
                </p:oleObj>
              </mc:Choice>
              <mc:Fallback>
                <p:oleObj name="Equation" r:id="rId9" imgW="1002960" imgH="3934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35896" y="3789040"/>
                        <a:ext cx="1834804" cy="72008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020412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a:stretch>
            <a:fillRect/>
          </a:stretch>
        </p:blipFill>
        <p:spPr bwMode="auto">
          <a:xfrm>
            <a:off x="0" y="457200"/>
            <a:ext cx="8686800" cy="3293849"/>
          </a:xfrm>
          <a:prstGeom prst="rect">
            <a:avLst/>
          </a:prstGeom>
          <a:noFill/>
          <a:ln w="9525">
            <a:noFill/>
            <a:miter lim="800000"/>
            <a:headEnd/>
            <a:tailEnd/>
          </a:ln>
          <a:effectLst/>
        </p:spPr>
      </p:pic>
      <p:graphicFrame>
        <p:nvGraphicFramePr>
          <p:cNvPr id="9" name="Object 2"/>
          <p:cNvGraphicFramePr>
            <a:graphicFrameLocks noChangeAspect="1"/>
          </p:cNvGraphicFramePr>
          <p:nvPr/>
        </p:nvGraphicFramePr>
        <p:xfrm>
          <a:off x="685800" y="3657600"/>
          <a:ext cx="4359275" cy="1785938"/>
        </p:xfrm>
        <a:graphic>
          <a:graphicData uri="http://schemas.openxmlformats.org/presentationml/2006/ole">
            <mc:AlternateContent xmlns:mc="http://schemas.openxmlformats.org/markup-compatibility/2006">
              <mc:Choice xmlns:v="urn:schemas-microsoft-com:vml" Requires="v">
                <p:oleObj spid="_x0000_s8219" name="Equation" r:id="rId4" imgW="1054080" imgH="431640" progId="Equation.3">
                  <p:embed/>
                </p:oleObj>
              </mc:Choice>
              <mc:Fallback>
                <p:oleObj name="Equation" r:id="rId4" imgW="1054080" imgH="431640" progId="Equation.3">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3657600"/>
                        <a:ext cx="4359275" cy="17859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0" name="Object 3"/>
          <p:cNvGraphicFramePr>
            <a:graphicFrameLocks noChangeAspect="1"/>
          </p:cNvGraphicFramePr>
          <p:nvPr/>
        </p:nvGraphicFramePr>
        <p:xfrm>
          <a:off x="5867400" y="3733800"/>
          <a:ext cx="2719388" cy="1404938"/>
        </p:xfrm>
        <a:graphic>
          <a:graphicData uri="http://schemas.openxmlformats.org/presentationml/2006/ole">
            <mc:AlternateContent xmlns:mc="http://schemas.openxmlformats.org/markup-compatibility/2006">
              <mc:Choice xmlns:v="urn:schemas-microsoft-com:vml" Requires="v">
                <p:oleObj spid="_x0000_s8220" name="Equation" r:id="rId6" imgW="761760" imgH="393480" progId="Equation.3">
                  <p:embed/>
                </p:oleObj>
              </mc:Choice>
              <mc:Fallback>
                <p:oleObj name="Equation" r:id="rId6" imgW="761760" imgH="393480" progId="Equation.3">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3733800"/>
                        <a:ext cx="2719388" cy="14049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1" name="Rectangle 10"/>
          <p:cNvSpPr/>
          <p:nvPr/>
        </p:nvSpPr>
        <p:spPr>
          <a:xfrm>
            <a:off x="6400800" y="5105400"/>
            <a:ext cx="1800494"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Bohr</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2" name="Rectangle 11"/>
          <p:cNvSpPr/>
          <p:nvPr/>
        </p:nvSpPr>
        <p:spPr>
          <a:xfrm>
            <a:off x="1371600" y="5105400"/>
            <a:ext cx="2531463"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Balmer</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cstate="print"/>
          <a:srcRect/>
          <a:stretch>
            <a:fillRect/>
          </a:stretch>
        </p:blipFill>
        <p:spPr bwMode="auto">
          <a:xfrm>
            <a:off x="2819400" y="2514600"/>
            <a:ext cx="3541664" cy="3918089"/>
          </a:xfrm>
          <a:prstGeom prst="rect">
            <a:avLst/>
          </a:prstGeom>
          <a:noFill/>
          <a:ln w="9525">
            <a:noFill/>
            <a:miter lim="800000"/>
            <a:headEnd/>
            <a:tailEnd/>
          </a:ln>
        </p:spPr>
      </p:pic>
      <p:graphicFrame>
        <p:nvGraphicFramePr>
          <p:cNvPr id="3" name="Object 2"/>
          <p:cNvGraphicFramePr>
            <a:graphicFrameLocks noChangeAspect="1"/>
          </p:cNvGraphicFramePr>
          <p:nvPr/>
        </p:nvGraphicFramePr>
        <p:xfrm>
          <a:off x="685800" y="1066800"/>
          <a:ext cx="2975931" cy="1219200"/>
        </p:xfrm>
        <a:graphic>
          <a:graphicData uri="http://schemas.openxmlformats.org/presentationml/2006/ole">
            <mc:AlternateContent xmlns:mc="http://schemas.openxmlformats.org/markup-compatibility/2006">
              <mc:Choice xmlns:v="urn:schemas-microsoft-com:vml" Requires="v">
                <p:oleObj spid="_x0000_s38936" name="Equation" r:id="rId4" imgW="1054080" imgH="431640" progId="Equation.3">
                  <p:embed/>
                </p:oleObj>
              </mc:Choice>
              <mc:Fallback>
                <p:oleObj name="Equation" r:id="rId4" imgW="1054080" imgH="4316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066800"/>
                        <a:ext cx="2975931" cy="12192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nvGraphicFramePr>
        <p:xfrm>
          <a:off x="5867400" y="990600"/>
          <a:ext cx="2719388" cy="1404938"/>
        </p:xfrm>
        <a:graphic>
          <a:graphicData uri="http://schemas.openxmlformats.org/presentationml/2006/ole">
            <mc:AlternateContent xmlns:mc="http://schemas.openxmlformats.org/markup-compatibility/2006">
              <mc:Choice xmlns:v="urn:schemas-microsoft-com:vml" Requires="v">
                <p:oleObj spid="_x0000_s38937" name="Equation" r:id="rId6" imgW="761760" imgH="393480" progId="Equation.3">
                  <p:embed/>
                </p:oleObj>
              </mc:Choice>
              <mc:Fallback>
                <p:oleObj name="Equation" r:id="rId6" imgW="761760" imgH="39348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990600"/>
                        <a:ext cx="2719388" cy="14049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5" name="Rectangle 4"/>
          <p:cNvSpPr/>
          <p:nvPr/>
        </p:nvSpPr>
        <p:spPr>
          <a:xfrm>
            <a:off x="6553200" y="3124200"/>
            <a:ext cx="1800494"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Bohr</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6" name="Rectangle 5"/>
          <p:cNvSpPr/>
          <p:nvPr/>
        </p:nvSpPr>
        <p:spPr>
          <a:xfrm>
            <a:off x="381000" y="2971800"/>
            <a:ext cx="2531463"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Balmer</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cxnSp>
        <p:nvCxnSpPr>
          <p:cNvPr id="8" name="Straight Arrow Connector 7"/>
          <p:cNvCxnSpPr/>
          <p:nvPr/>
        </p:nvCxnSpPr>
        <p:spPr bwMode="auto">
          <a:xfrm rot="5400000">
            <a:off x="5600700" y="2552700"/>
            <a:ext cx="2209800" cy="1219200"/>
          </a:xfrm>
          <a:prstGeom prst="straightConnector1">
            <a:avLst/>
          </a:prstGeom>
          <a:ln>
            <a:headEnd type="none" w="sm" len="sm"/>
            <a:tailEnd type="arrow"/>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bwMode="auto">
          <a:xfrm rot="5400000">
            <a:off x="6057900" y="2095500"/>
            <a:ext cx="1295400" cy="1219200"/>
          </a:xfrm>
          <a:prstGeom prst="straightConnector1">
            <a:avLst/>
          </a:prstGeom>
          <a:ln>
            <a:headEnd type="none" w="sm" len="sm"/>
            <a:tailEnd type="arrow"/>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bwMode="auto">
          <a:xfrm rot="16200000" flipH="1">
            <a:off x="2552700" y="2705100"/>
            <a:ext cx="1219200" cy="228600"/>
          </a:xfrm>
          <a:prstGeom prst="straightConnector1">
            <a:avLst/>
          </a:prstGeom>
          <a:ln>
            <a:headEnd type="none" w="sm" len="sm"/>
            <a:tailEnd type="arrow"/>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bwMode="auto">
          <a:xfrm rot="16200000" flipH="1">
            <a:off x="1752600" y="2667000"/>
            <a:ext cx="2133600" cy="1066800"/>
          </a:xfrm>
          <a:prstGeom prst="straightConnector1">
            <a:avLst/>
          </a:prstGeom>
          <a:ln>
            <a:headEnd type="none" w="sm" len="sm"/>
            <a:tailEnd type="arrow"/>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6553200" y="5410200"/>
            <a:ext cx="1981200" cy="954107"/>
          </a:xfrm>
          <a:prstGeom prst="rect">
            <a:avLst/>
          </a:prstGeom>
          <a:noFill/>
        </p:spPr>
        <p:txBody>
          <a:bodyPr wrap="square" rtlCol="0">
            <a:spAutoFit/>
          </a:bodyPr>
          <a:lstStyle/>
          <a:p>
            <a:pPr algn="ctr"/>
            <a:r>
              <a:rPr lang="en-US" sz="2800" dirty="0" smtClean="0">
                <a:solidFill>
                  <a:schemeClr val="bg1"/>
                </a:solidFill>
              </a:rPr>
              <a:t>Why negative? </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rc 2"/>
          <p:cNvSpPr>
            <a:spLocks/>
          </p:cNvSpPr>
          <p:nvPr/>
        </p:nvSpPr>
        <p:spPr bwMode="auto">
          <a:xfrm>
            <a:off x="-228600" y="1220788"/>
            <a:ext cx="3124200" cy="4624387"/>
          </a:xfrm>
          <a:custGeom>
            <a:avLst/>
            <a:gdLst>
              <a:gd name="T0" fmla="*/ 2147483647 w 21438"/>
              <a:gd name="T1" fmla="*/ 0 h 20810"/>
              <a:gd name="T2" fmla="*/ 2147483647 w 21438"/>
              <a:gd name="T3" fmla="*/ 2147483647 h 20810"/>
              <a:gd name="T4" fmla="*/ 0 w 21438"/>
              <a:gd name="T5" fmla="*/ 2147483647 h 20810"/>
              <a:gd name="T6" fmla="*/ 0 60000 65536"/>
              <a:gd name="T7" fmla="*/ 0 60000 65536"/>
              <a:gd name="T8" fmla="*/ 0 60000 65536"/>
              <a:gd name="T9" fmla="*/ 0 w 21438"/>
              <a:gd name="T10" fmla="*/ 0 h 20810"/>
              <a:gd name="T11" fmla="*/ 21438 w 21438"/>
              <a:gd name="T12" fmla="*/ 20810 h 20810"/>
            </a:gdLst>
            <a:ahLst/>
            <a:cxnLst>
              <a:cxn ang="T6">
                <a:pos x="T0" y="T1"/>
              </a:cxn>
              <a:cxn ang="T7">
                <a:pos x="T2" y="T3"/>
              </a:cxn>
              <a:cxn ang="T8">
                <a:pos x="T4" y="T5"/>
              </a:cxn>
            </a:cxnLst>
            <a:rect l="T9" t="T10" r="T11" b="T12"/>
            <a:pathLst>
              <a:path w="21438" h="20810" fill="none" extrusionOk="0">
                <a:moveTo>
                  <a:pt x="5787" y="-1"/>
                </a:moveTo>
                <a:cubicBezTo>
                  <a:pt x="14195" y="2337"/>
                  <a:pt x="20370" y="9506"/>
                  <a:pt x="21437" y="18169"/>
                </a:cubicBezTo>
              </a:path>
              <a:path w="21438" h="20810" stroke="0" extrusionOk="0">
                <a:moveTo>
                  <a:pt x="5787" y="-1"/>
                </a:moveTo>
                <a:cubicBezTo>
                  <a:pt x="14195" y="2337"/>
                  <a:pt x="20370" y="9506"/>
                  <a:pt x="21437" y="18169"/>
                </a:cubicBezTo>
                <a:lnTo>
                  <a:pt x="0" y="20810"/>
                </a:lnTo>
                <a:close/>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AU" altLang="en-US">
              <a:solidFill>
                <a:srgbClr val="000000"/>
              </a:solidFill>
            </a:endParaRPr>
          </a:p>
        </p:txBody>
      </p:sp>
      <p:sp>
        <p:nvSpPr>
          <p:cNvPr id="22531" name="Arc 3"/>
          <p:cNvSpPr>
            <a:spLocks/>
          </p:cNvSpPr>
          <p:nvPr/>
        </p:nvSpPr>
        <p:spPr bwMode="auto">
          <a:xfrm flipH="1">
            <a:off x="3505200" y="1219200"/>
            <a:ext cx="3101975" cy="4624388"/>
          </a:xfrm>
          <a:custGeom>
            <a:avLst/>
            <a:gdLst>
              <a:gd name="T0" fmla="*/ 2147483647 w 21438"/>
              <a:gd name="T1" fmla="*/ 0 h 20810"/>
              <a:gd name="T2" fmla="*/ 2147483647 w 21438"/>
              <a:gd name="T3" fmla="*/ 2147483647 h 20810"/>
              <a:gd name="T4" fmla="*/ 0 w 21438"/>
              <a:gd name="T5" fmla="*/ 2147483647 h 20810"/>
              <a:gd name="T6" fmla="*/ 0 60000 65536"/>
              <a:gd name="T7" fmla="*/ 0 60000 65536"/>
              <a:gd name="T8" fmla="*/ 0 60000 65536"/>
              <a:gd name="T9" fmla="*/ 0 w 21438"/>
              <a:gd name="T10" fmla="*/ 0 h 20810"/>
              <a:gd name="T11" fmla="*/ 21438 w 21438"/>
              <a:gd name="T12" fmla="*/ 20810 h 20810"/>
            </a:gdLst>
            <a:ahLst/>
            <a:cxnLst>
              <a:cxn ang="T6">
                <a:pos x="T0" y="T1"/>
              </a:cxn>
              <a:cxn ang="T7">
                <a:pos x="T2" y="T3"/>
              </a:cxn>
              <a:cxn ang="T8">
                <a:pos x="T4" y="T5"/>
              </a:cxn>
            </a:cxnLst>
            <a:rect l="T9" t="T10" r="T11" b="T12"/>
            <a:pathLst>
              <a:path w="21438" h="20810" fill="none" extrusionOk="0">
                <a:moveTo>
                  <a:pt x="5787" y="-1"/>
                </a:moveTo>
                <a:cubicBezTo>
                  <a:pt x="14195" y="2337"/>
                  <a:pt x="20370" y="9506"/>
                  <a:pt x="21437" y="18169"/>
                </a:cubicBezTo>
              </a:path>
              <a:path w="21438" h="20810" stroke="0" extrusionOk="0">
                <a:moveTo>
                  <a:pt x="5787" y="-1"/>
                </a:moveTo>
                <a:cubicBezTo>
                  <a:pt x="14195" y="2337"/>
                  <a:pt x="20370" y="9506"/>
                  <a:pt x="21437" y="18169"/>
                </a:cubicBezTo>
                <a:lnTo>
                  <a:pt x="0" y="20810"/>
                </a:lnTo>
                <a:close/>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NZ" altLang="en-US"/>
          </a:p>
        </p:txBody>
      </p:sp>
      <p:sp>
        <p:nvSpPr>
          <p:cNvPr id="22532" name="Line 4"/>
          <p:cNvSpPr>
            <a:spLocks noChangeShapeType="1"/>
          </p:cNvSpPr>
          <p:nvPr/>
        </p:nvSpPr>
        <p:spPr bwMode="auto">
          <a:xfrm>
            <a:off x="457200" y="1143000"/>
            <a:ext cx="5486400"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NZ"/>
          </a:p>
        </p:txBody>
      </p:sp>
      <p:sp>
        <p:nvSpPr>
          <p:cNvPr id="22533" name="Line 5"/>
          <p:cNvSpPr>
            <a:spLocks noChangeShapeType="1"/>
          </p:cNvSpPr>
          <p:nvPr/>
        </p:nvSpPr>
        <p:spPr bwMode="auto">
          <a:xfrm>
            <a:off x="3200400" y="838200"/>
            <a:ext cx="0" cy="4419600"/>
          </a:xfrm>
          <a:prstGeom prst="line">
            <a:avLst/>
          </a:prstGeom>
          <a:noFill/>
          <a:ln w="38100">
            <a:solidFill>
              <a:srgbClr val="000000"/>
            </a:solidFill>
            <a:round/>
            <a:headEnd type="triangle" w="med" len="med"/>
            <a:tailEnd/>
          </a:ln>
          <a:extLst>
            <a:ext uri="{909E8E84-426E-40dd-AFC4-6F175D3DCCD1}">
              <a14:hiddenFill xmlns="" xmlns:a14="http://schemas.microsoft.com/office/drawing/2010/main">
                <a:noFill/>
              </a14:hiddenFill>
            </a:ext>
          </a:extLst>
        </p:spPr>
        <p:txBody>
          <a:bodyPr wrap="none" anchor="ctr"/>
          <a:lstStyle/>
          <a:p>
            <a:endParaRPr lang="en-NZ"/>
          </a:p>
        </p:txBody>
      </p:sp>
      <p:grpSp>
        <p:nvGrpSpPr>
          <p:cNvPr id="22534" name="Group 6"/>
          <p:cNvGrpSpPr>
            <a:grpSpLocks/>
          </p:cNvGrpSpPr>
          <p:nvPr/>
        </p:nvGrpSpPr>
        <p:grpSpPr bwMode="auto">
          <a:xfrm>
            <a:off x="2862263" y="4487863"/>
            <a:ext cx="744537" cy="541337"/>
            <a:chOff x="1803" y="2827"/>
            <a:chExt cx="469" cy="341"/>
          </a:xfrm>
        </p:grpSpPr>
        <p:sp>
          <p:nvSpPr>
            <p:cNvPr id="22590" name="Oval 7"/>
            <p:cNvSpPr>
              <a:spLocks noChangeArrowheads="1"/>
            </p:cNvSpPr>
            <p:nvPr/>
          </p:nvSpPr>
          <p:spPr bwMode="auto">
            <a:xfrm>
              <a:off x="1803" y="3072"/>
              <a:ext cx="428" cy="96"/>
            </a:xfrm>
            <a:prstGeom prst="ellipse">
              <a:avLst/>
            </a:prstGeom>
            <a:noFill/>
            <a:ln w="38100">
              <a:solidFill>
                <a:srgbClr val="000000"/>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NZ" altLang="en-US"/>
            </a:p>
          </p:txBody>
        </p:sp>
        <p:sp>
          <p:nvSpPr>
            <p:cNvPr id="22591" name="Text Box 8"/>
            <p:cNvSpPr txBox="1">
              <a:spLocks noChangeArrowheads="1"/>
            </p:cNvSpPr>
            <p:nvPr/>
          </p:nvSpPr>
          <p:spPr bwMode="auto">
            <a:xfrm>
              <a:off x="2007" y="2827"/>
              <a:ext cx="265"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a:latin typeface="Times New Roman" charset="0"/>
                </a:rPr>
                <a:t>r</a:t>
              </a:r>
              <a:r>
                <a:rPr lang="en-US" altLang="en-US" sz="2000" baseline="-25000">
                  <a:latin typeface="Times New Roman" charset="0"/>
                </a:rPr>
                <a:t>1</a:t>
              </a:r>
              <a:endParaRPr lang="en-US" altLang="en-US" sz="2000">
                <a:latin typeface="Times New Roman" charset="0"/>
              </a:endParaRPr>
            </a:p>
          </p:txBody>
        </p:sp>
        <p:sp>
          <p:nvSpPr>
            <p:cNvPr id="22592" name="Line 9"/>
            <p:cNvSpPr>
              <a:spLocks noChangeShapeType="1"/>
            </p:cNvSpPr>
            <p:nvPr/>
          </p:nvSpPr>
          <p:spPr bwMode="auto">
            <a:xfrm>
              <a:off x="2016" y="3120"/>
              <a:ext cx="216" cy="1"/>
            </a:xfrm>
            <a:prstGeom prst="line">
              <a:avLst/>
            </a:prstGeom>
            <a:noFill/>
            <a:ln w="9525">
              <a:solidFill>
                <a:srgbClr val="000000"/>
              </a:solidFill>
              <a:round/>
              <a:headEnd/>
              <a:tailEnd type="triangle" w="sm" len="sm"/>
            </a:ln>
            <a:extLst>
              <a:ext uri="{909E8E84-426E-40dd-AFC4-6F175D3DCCD1}">
                <a14:hiddenFill xmlns="" xmlns:a14="http://schemas.microsoft.com/office/drawing/2010/main">
                  <a:noFill/>
                </a14:hiddenFill>
              </a:ext>
            </a:extLst>
          </p:spPr>
          <p:txBody>
            <a:bodyPr wrap="none" anchor="ctr"/>
            <a:lstStyle/>
            <a:p>
              <a:endParaRPr lang="en-NZ"/>
            </a:p>
          </p:txBody>
        </p:sp>
      </p:grpSp>
      <p:sp>
        <p:nvSpPr>
          <p:cNvPr id="22535" name="Line 10"/>
          <p:cNvSpPr>
            <a:spLocks noChangeShapeType="1"/>
          </p:cNvSpPr>
          <p:nvPr/>
        </p:nvSpPr>
        <p:spPr bwMode="auto">
          <a:xfrm>
            <a:off x="3810000" y="4953000"/>
            <a:ext cx="1676400" cy="0"/>
          </a:xfrm>
          <a:prstGeom prst="line">
            <a:avLst/>
          </a:prstGeom>
          <a:noFill/>
          <a:ln w="9525">
            <a:solidFill>
              <a:srgbClr val="000000"/>
            </a:solidFill>
            <a:prstDash val="dash"/>
            <a:round/>
            <a:headEnd/>
            <a:tailEnd/>
          </a:ln>
          <a:extLst>
            <a:ext uri="{909E8E84-426E-40dd-AFC4-6F175D3DCCD1}">
              <a14:hiddenFill xmlns="" xmlns:a14="http://schemas.microsoft.com/office/drawing/2010/main">
                <a:noFill/>
              </a14:hiddenFill>
            </a:ext>
          </a:extLst>
        </p:spPr>
        <p:txBody>
          <a:bodyPr wrap="none" anchor="ctr"/>
          <a:lstStyle/>
          <a:p>
            <a:endParaRPr lang="en-NZ"/>
          </a:p>
        </p:txBody>
      </p:sp>
      <p:sp>
        <p:nvSpPr>
          <p:cNvPr id="22536" name="Text Box 11"/>
          <p:cNvSpPr txBox="1">
            <a:spLocks noChangeArrowheads="1"/>
          </p:cNvSpPr>
          <p:nvPr/>
        </p:nvSpPr>
        <p:spPr bwMode="auto">
          <a:xfrm>
            <a:off x="4211638" y="4584700"/>
            <a:ext cx="960437"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000">
                <a:solidFill>
                  <a:srgbClr val="000000"/>
                </a:solidFill>
                <a:latin typeface="Times New Roman" charset="0"/>
              </a:rPr>
              <a:t>Ground</a:t>
            </a:r>
          </a:p>
          <a:p>
            <a:pPr algn="ctr" eaLnBrk="1" hangingPunct="1"/>
            <a:r>
              <a:rPr lang="en-US" altLang="en-US" sz="2000">
                <a:solidFill>
                  <a:srgbClr val="000000"/>
                </a:solidFill>
                <a:latin typeface="Times New Roman" charset="0"/>
              </a:rPr>
              <a:t>state</a:t>
            </a:r>
          </a:p>
        </p:txBody>
      </p:sp>
      <p:sp>
        <p:nvSpPr>
          <p:cNvPr id="22537" name="Line 12"/>
          <p:cNvSpPr>
            <a:spLocks noChangeShapeType="1"/>
          </p:cNvSpPr>
          <p:nvPr/>
        </p:nvSpPr>
        <p:spPr bwMode="auto">
          <a:xfrm>
            <a:off x="4191000" y="3505200"/>
            <a:ext cx="1524000" cy="0"/>
          </a:xfrm>
          <a:prstGeom prst="line">
            <a:avLst/>
          </a:prstGeom>
          <a:noFill/>
          <a:ln w="9525">
            <a:solidFill>
              <a:srgbClr val="000000"/>
            </a:solidFill>
            <a:prstDash val="dash"/>
            <a:round/>
            <a:headEnd/>
            <a:tailEnd/>
          </a:ln>
          <a:extLst>
            <a:ext uri="{909E8E84-426E-40dd-AFC4-6F175D3DCCD1}">
              <a14:hiddenFill xmlns="" xmlns:a14="http://schemas.microsoft.com/office/drawing/2010/main">
                <a:noFill/>
              </a14:hiddenFill>
            </a:ext>
          </a:extLst>
        </p:spPr>
        <p:txBody>
          <a:bodyPr wrap="none" anchor="ctr"/>
          <a:lstStyle/>
          <a:p>
            <a:endParaRPr lang="en-NZ"/>
          </a:p>
        </p:txBody>
      </p:sp>
      <p:sp>
        <p:nvSpPr>
          <p:cNvPr id="22538" name="Line 13"/>
          <p:cNvSpPr>
            <a:spLocks noChangeShapeType="1"/>
          </p:cNvSpPr>
          <p:nvPr/>
        </p:nvSpPr>
        <p:spPr bwMode="auto">
          <a:xfrm>
            <a:off x="4572000" y="2743200"/>
            <a:ext cx="1219200" cy="0"/>
          </a:xfrm>
          <a:prstGeom prst="line">
            <a:avLst/>
          </a:prstGeom>
          <a:noFill/>
          <a:ln w="9525">
            <a:solidFill>
              <a:srgbClr val="000000"/>
            </a:solidFill>
            <a:prstDash val="dash"/>
            <a:round/>
            <a:headEnd/>
            <a:tailEnd/>
          </a:ln>
          <a:extLst>
            <a:ext uri="{909E8E84-426E-40dd-AFC4-6F175D3DCCD1}">
              <a14:hiddenFill xmlns="" xmlns:a14="http://schemas.microsoft.com/office/drawing/2010/main">
                <a:noFill/>
              </a14:hiddenFill>
            </a:ext>
          </a:extLst>
        </p:spPr>
        <p:txBody>
          <a:bodyPr wrap="none" anchor="ctr"/>
          <a:lstStyle/>
          <a:p>
            <a:endParaRPr lang="en-NZ"/>
          </a:p>
        </p:txBody>
      </p:sp>
      <p:sp>
        <p:nvSpPr>
          <p:cNvPr id="22539" name="Line 14"/>
          <p:cNvSpPr>
            <a:spLocks noChangeShapeType="1"/>
          </p:cNvSpPr>
          <p:nvPr/>
        </p:nvSpPr>
        <p:spPr bwMode="auto">
          <a:xfrm>
            <a:off x="4953000" y="2209800"/>
            <a:ext cx="762000" cy="0"/>
          </a:xfrm>
          <a:prstGeom prst="line">
            <a:avLst/>
          </a:prstGeom>
          <a:noFill/>
          <a:ln w="9525">
            <a:solidFill>
              <a:srgbClr val="000000"/>
            </a:solidFill>
            <a:prstDash val="dash"/>
            <a:round/>
            <a:headEnd/>
            <a:tailEnd/>
          </a:ln>
          <a:extLst>
            <a:ext uri="{909E8E84-426E-40dd-AFC4-6F175D3DCCD1}">
              <a14:hiddenFill xmlns="" xmlns:a14="http://schemas.microsoft.com/office/drawing/2010/main">
                <a:noFill/>
              </a14:hiddenFill>
            </a:ext>
          </a:extLst>
        </p:spPr>
        <p:txBody>
          <a:bodyPr wrap="none" anchor="ctr"/>
          <a:lstStyle/>
          <a:p>
            <a:endParaRPr lang="en-NZ"/>
          </a:p>
        </p:txBody>
      </p:sp>
      <p:sp>
        <p:nvSpPr>
          <p:cNvPr id="22540" name="Line 15"/>
          <p:cNvSpPr>
            <a:spLocks noChangeShapeType="1"/>
          </p:cNvSpPr>
          <p:nvPr/>
        </p:nvSpPr>
        <p:spPr bwMode="auto">
          <a:xfrm>
            <a:off x="5105400" y="1905000"/>
            <a:ext cx="533400" cy="0"/>
          </a:xfrm>
          <a:prstGeom prst="line">
            <a:avLst/>
          </a:prstGeom>
          <a:noFill/>
          <a:ln w="9525">
            <a:solidFill>
              <a:srgbClr val="000000"/>
            </a:solidFill>
            <a:prstDash val="dash"/>
            <a:round/>
            <a:headEnd/>
            <a:tailEnd/>
          </a:ln>
          <a:extLst>
            <a:ext uri="{909E8E84-426E-40dd-AFC4-6F175D3DCCD1}">
              <a14:hiddenFill xmlns="" xmlns:a14="http://schemas.microsoft.com/office/drawing/2010/main">
                <a:noFill/>
              </a14:hiddenFill>
            </a:ext>
          </a:extLst>
        </p:spPr>
        <p:txBody>
          <a:bodyPr wrap="none" anchor="ctr"/>
          <a:lstStyle/>
          <a:p>
            <a:endParaRPr lang="en-NZ"/>
          </a:p>
        </p:txBody>
      </p:sp>
      <p:sp>
        <p:nvSpPr>
          <p:cNvPr id="22541" name="Text Box 16"/>
          <p:cNvSpPr txBox="1">
            <a:spLocks noChangeArrowheads="1"/>
          </p:cNvSpPr>
          <p:nvPr/>
        </p:nvSpPr>
        <p:spPr bwMode="auto">
          <a:xfrm>
            <a:off x="3200400" y="1143000"/>
            <a:ext cx="3698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a:latin typeface="Times New Roman" charset="0"/>
              </a:rPr>
              <a:t>E</a:t>
            </a:r>
          </a:p>
        </p:txBody>
      </p:sp>
      <p:sp>
        <p:nvSpPr>
          <p:cNvPr id="22542" name="Line 17"/>
          <p:cNvSpPr>
            <a:spLocks noChangeShapeType="1"/>
          </p:cNvSpPr>
          <p:nvPr/>
        </p:nvSpPr>
        <p:spPr bwMode="auto">
          <a:xfrm>
            <a:off x="7010400" y="1143000"/>
            <a:ext cx="0" cy="411480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NZ"/>
          </a:p>
        </p:txBody>
      </p:sp>
      <p:sp>
        <p:nvSpPr>
          <p:cNvPr id="22543" name="Line 18"/>
          <p:cNvSpPr>
            <a:spLocks noChangeShapeType="1"/>
          </p:cNvSpPr>
          <p:nvPr/>
        </p:nvSpPr>
        <p:spPr bwMode="auto">
          <a:xfrm>
            <a:off x="7010400" y="4953000"/>
            <a:ext cx="990600"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NZ"/>
          </a:p>
        </p:txBody>
      </p:sp>
      <p:sp>
        <p:nvSpPr>
          <p:cNvPr id="22544" name="Text Box 19"/>
          <p:cNvSpPr txBox="1">
            <a:spLocks noChangeArrowheads="1"/>
          </p:cNvSpPr>
          <p:nvPr/>
        </p:nvSpPr>
        <p:spPr bwMode="auto">
          <a:xfrm>
            <a:off x="8015288" y="4724400"/>
            <a:ext cx="1128712"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a:solidFill>
                  <a:srgbClr val="000000"/>
                </a:solidFill>
                <a:latin typeface="Symbol" pitchFamily="18" charset="2"/>
              </a:rPr>
              <a:t>-</a:t>
            </a:r>
            <a:r>
              <a:rPr lang="en-US" altLang="en-US" sz="2000">
                <a:solidFill>
                  <a:srgbClr val="000000"/>
                </a:solidFill>
                <a:latin typeface="Times New Roman" charset="0"/>
              </a:rPr>
              <a:t>13.6 eV</a:t>
            </a:r>
          </a:p>
        </p:txBody>
      </p:sp>
      <p:sp>
        <p:nvSpPr>
          <p:cNvPr id="22545" name="Line 20"/>
          <p:cNvSpPr>
            <a:spLocks noChangeShapeType="1"/>
          </p:cNvSpPr>
          <p:nvPr/>
        </p:nvSpPr>
        <p:spPr bwMode="auto">
          <a:xfrm>
            <a:off x="7010400" y="3505200"/>
            <a:ext cx="990600"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NZ"/>
          </a:p>
        </p:txBody>
      </p:sp>
      <p:sp>
        <p:nvSpPr>
          <p:cNvPr id="22546" name="Line 21"/>
          <p:cNvSpPr>
            <a:spLocks noChangeShapeType="1"/>
          </p:cNvSpPr>
          <p:nvPr/>
        </p:nvSpPr>
        <p:spPr bwMode="auto">
          <a:xfrm>
            <a:off x="7010400" y="2743200"/>
            <a:ext cx="990600"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NZ"/>
          </a:p>
        </p:txBody>
      </p:sp>
      <p:sp>
        <p:nvSpPr>
          <p:cNvPr id="22547" name="Line 22"/>
          <p:cNvSpPr>
            <a:spLocks noChangeShapeType="1"/>
          </p:cNvSpPr>
          <p:nvPr/>
        </p:nvSpPr>
        <p:spPr bwMode="auto">
          <a:xfrm>
            <a:off x="7010400" y="2209800"/>
            <a:ext cx="990600"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NZ"/>
          </a:p>
        </p:txBody>
      </p:sp>
      <p:sp>
        <p:nvSpPr>
          <p:cNvPr id="22548" name="Line 23"/>
          <p:cNvSpPr>
            <a:spLocks noChangeShapeType="1"/>
          </p:cNvSpPr>
          <p:nvPr/>
        </p:nvSpPr>
        <p:spPr bwMode="auto">
          <a:xfrm>
            <a:off x="7010400" y="1905000"/>
            <a:ext cx="990600"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NZ"/>
          </a:p>
        </p:txBody>
      </p:sp>
      <p:sp>
        <p:nvSpPr>
          <p:cNvPr id="22549" name="Line 24"/>
          <p:cNvSpPr>
            <a:spLocks noChangeShapeType="1"/>
          </p:cNvSpPr>
          <p:nvPr/>
        </p:nvSpPr>
        <p:spPr bwMode="auto">
          <a:xfrm>
            <a:off x="7010400" y="1752600"/>
            <a:ext cx="990600"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NZ"/>
          </a:p>
        </p:txBody>
      </p:sp>
      <p:sp>
        <p:nvSpPr>
          <p:cNvPr id="22550" name="Text Box 25"/>
          <p:cNvSpPr txBox="1">
            <a:spLocks noChangeArrowheads="1"/>
          </p:cNvSpPr>
          <p:nvPr/>
        </p:nvSpPr>
        <p:spPr bwMode="auto">
          <a:xfrm>
            <a:off x="6324600" y="3325813"/>
            <a:ext cx="70802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a:solidFill>
                  <a:srgbClr val="000000"/>
                </a:solidFill>
                <a:latin typeface="Times New Roman" charset="0"/>
              </a:rPr>
              <a:t>n = 2</a:t>
            </a:r>
          </a:p>
        </p:txBody>
      </p:sp>
      <p:sp>
        <p:nvSpPr>
          <p:cNvPr id="22551" name="Text Box 26"/>
          <p:cNvSpPr txBox="1">
            <a:spLocks noChangeArrowheads="1"/>
          </p:cNvSpPr>
          <p:nvPr/>
        </p:nvSpPr>
        <p:spPr bwMode="auto">
          <a:xfrm>
            <a:off x="6324600" y="4773613"/>
            <a:ext cx="70802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a:solidFill>
                  <a:srgbClr val="000000"/>
                </a:solidFill>
                <a:latin typeface="Times New Roman" charset="0"/>
              </a:rPr>
              <a:t>n = 1</a:t>
            </a:r>
          </a:p>
        </p:txBody>
      </p:sp>
      <p:sp>
        <p:nvSpPr>
          <p:cNvPr id="22552" name="Text Box 27"/>
          <p:cNvSpPr txBox="1">
            <a:spLocks noChangeArrowheads="1"/>
          </p:cNvSpPr>
          <p:nvPr/>
        </p:nvSpPr>
        <p:spPr bwMode="auto">
          <a:xfrm>
            <a:off x="6324600" y="2563813"/>
            <a:ext cx="70802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a:solidFill>
                  <a:srgbClr val="000000"/>
                </a:solidFill>
                <a:latin typeface="Times New Roman" charset="0"/>
              </a:rPr>
              <a:t>n = 3</a:t>
            </a:r>
          </a:p>
        </p:txBody>
      </p:sp>
      <p:sp>
        <p:nvSpPr>
          <p:cNvPr id="22553" name="Text Box 28"/>
          <p:cNvSpPr txBox="1">
            <a:spLocks noChangeArrowheads="1"/>
          </p:cNvSpPr>
          <p:nvPr/>
        </p:nvSpPr>
        <p:spPr bwMode="auto">
          <a:xfrm>
            <a:off x="6324600" y="2030413"/>
            <a:ext cx="70802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a:solidFill>
                  <a:srgbClr val="000000"/>
                </a:solidFill>
                <a:latin typeface="Times New Roman" charset="0"/>
              </a:rPr>
              <a:t>n = 4</a:t>
            </a:r>
          </a:p>
        </p:txBody>
      </p:sp>
      <p:sp>
        <p:nvSpPr>
          <p:cNvPr id="22554" name="Text Box 29"/>
          <p:cNvSpPr txBox="1">
            <a:spLocks noChangeArrowheads="1"/>
          </p:cNvSpPr>
          <p:nvPr/>
        </p:nvSpPr>
        <p:spPr bwMode="auto">
          <a:xfrm>
            <a:off x="6324600" y="1725613"/>
            <a:ext cx="70802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a:solidFill>
                  <a:srgbClr val="000000"/>
                </a:solidFill>
                <a:latin typeface="Times New Roman" charset="0"/>
              </a:rPr>
              <a:t>n = 5</a:t>
            </a:r>
          </a:p>
        </p:txBody>
      </p:sp>
      <p:sp>
        <p:nvSpPr>
          <p:cNvPr id="22555" name="Text Box 30"/>
          <p:cNvSpPr txBox="1">
            <a:spLocks noChangeArrowheads="1"/>
          </p:cNvSpPr>
          <p:nvPr/>
        </p:nvSpPr>
        <p:spPr bwMode="auto">
          <a:xfrm>
            <a:off x="8142288" y="3352800"/>
            <a:ext cx="1001712"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a:solidFill>
                  <a:srgbClr val="000000"/>
                </a:solidFill>
                <a:latin typeface="Symbol" pitchFamily="18" charset="2"/>
              </a:rPr>
              <a:t>-</a:t>
            </a:r>
            <a:r>
              <a:rPr lang="en-US" altLang="en-US" sz="2000">
                <a:solidFill>
                  <a:srgbClr val="000000"/>
                </a:solidFill>
                <a:latin typeface="Times New Roman" charset="0"/>
              </a:rPr>
              <a:t>3.4 eV</a:t>
            </a:r>
          </a:p>
        </p:txBody>
      </p:sp>
      <p:sp>
        <p:nvSpPr>
          <p:cNvPr id="22556" name="Text Box 31"/>
          <p:cNvSpPr txBox="1">
            <a:spLocks noChangeArrowheads="1"/>
          </p:cNvSpPr>
          <p:nvPr/>
        </p:nvSpPr>
        <p:spPr bwMode="auto">
          <a:xfrm>
            <a:off x="8142288" y="2514600"/>
            <a:ext cx="1001712"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a:solidFill>
                  <a:srgbClr val="000000"/>
                </a:solidFill>
                <a:latin typeface="Symbol" pitchFamily="18" charset="2"/>
              </a:rPr>
              <a:t>-</a:t>
            </a:r>
            <a:r>
              <a:rPr lang="en-US" altLang="en-US" sz="2000">
                <a:solidFill>
                  <a:srgbClr val="000000"/>
                </a:solidFill>
                <a:latin typeface="Times New Roman" charset="0"/>
              </a:rPr>
              <a:t>1.5 eV</a:t>
            </a:r>
          </a:p>
        </p:txBody>
      </p:sp>
      <p:sp>
        <p:nvSpPr>
          <p:cNvPr id="22557" name="Text Box 32"/>
          <p:cNvSpPr txBox="1">
            <a:spLocks noChangeArrowheads="1"/>
          </p:cNvSpPr>
          <p:nvPr/>
        </p:nvSpPr>
        <p:spPr bwMode="auto">
          <a:xfrm>
            <a:off x="8015288" y="1981200"/>
            <a:ext cx="1128712"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a:solidFill>
                  <a:srgbClr val="000000"/>
                </a:solidFill>
                <a:latin typeface="Symbol" pitchFamily="18" charset="2"/>
              </a:rPr>
              <a:t>-</a:t>
            </a:r>
            <a:r>
              <a:rPr lang="en-US" altLang="en-US" sz="2000">
                <a:solidFill>
                  <a:srgbClr val="000000"/>
                </a:solidFill>
                <a:latin typeface="Times New Roman" charset="0"/>
              </a:rPr>
              <a:t>0.85 eV</a:t>
            </a:r>
          </a:p>
        </p:txBody>
      </p:sp>
      <p:sp>
        <p:nvSpPr>
          <p:cNvPr id="22558" name="Text Box 33"/>
          <p:cNvSpPr txBox="1">
            <a:spLocks noChangeArrowheads="1"/>
          </p:cNvSpPr>
          <p:nvPr/>
        </p:nvSpPr>
        <p:spPr bwMode="auto">
          <a:xfrm>
            <a:off x="8015288" y="1692275"/>
            <a:ext cx="1128712"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a:solidFill>
                  <a:srgbClr val="000000"/>
                </a:solidFill>
                <a:latin typeface="Symbol" pitchFamily="18" charset="2"/>
              </a:rPr>
              <a:t>-</a:t>
            </a:r>
            <a:r>
              <a:rPr lang="en-US" altLang="en-US" sz="2000">
                <a:solidFill>
                  <a:srgbClr val="000000"/>
                </a:solidFill>
                <a:latin typeface="Times New Roman" charset="0"/>
              </a:rPr>
              <a:t>0.54 eV</a:t>
            </a:r>
          </a:p>
        </p:txBody>
      </p:sp>
      <p:sp>
        <p:nvSpPr>
          <p:cNvPr id="22559" name="Line 34"/>
          <p:cNvSpPr>
            <a:spLocks noChangeShapeType="1"/>
          </p:cNvSpPr>
          <p:nvPr/>
        </p:nvSpPr>
        <p:spPr bwMode="auto">
          <a:xfrm>
            <a:off x="7010400" y="1676400"/>
            <a:ext cx="990600"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NZ"/>
          </a:p>
        </p:txBody>
      </p:sp>
      <p:sp>
        <p:nvSpPr>
          <p:cNvPr id="22560" name="Line 35"/>
          <p:cNvSpPr>
            <a:spLocks noChangeShapeType="1"/>
          </p:cNvSpPr>
          <p:nvPr/>
        </p:nvSpPr>
        <p:spPr bwMode="auto">
          <a:xfrm>
            <a:off x="7015163" y="1624013"/>
            <a:ext cx="990600"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NZ"/>
          </a:p>
        </p:txBody>
      </p:sp>
      <p:sp>
        <p:nvSpPr>
          <p:cNvPr id="22561" name="Line 36"/>
          <p:cNvSpPr>
            <a:spLocks noChangeShapeType="1"/>
          </p:cNvSpPr>
          <p:nvPr/>
        </p:nvSpPr>
        <p:spPr bwMode="auto">
          <a:xfrm>
            <a:off x="7013575" y="1590675"/>
            <a:ext cx="990600"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NZ"/>
          </a:p>
        </p:txBody>
      </p:sp>
      <p:sp>
        <p:nvSpPr>
          <p:cNvPr id="22562" name="Rectangle 37" descr="50%"/>
          <p:cNvSpPr>
            <a:spLocks noChangeArrowheads="1"/>
          </p:cNvSpPr>
          <p:nvPr/>
        </p:nvSpPr>
        <p:spPr bwMode="auto">
          <a:xfrm>
            <a:off x="7010400" y="1143000"/>
            <a:ext cx="990600" cy="428625"/>
          </a:xfrm>
          <a:prstGeom prst="rect">
            <a:avLst/>
          </a:prstGeom>
          <a:pattFill prst="pct50">
            <a:fgClr>
              <a:schemeClr val="accent1"/>
            </a:fgClr>
            <a:bgClr>
              <a:srgbClr val="FFFFFF"/>
            </a:bgClr>
          </a:pattFill>
          <a:ln w="9525">
            <a:solidFill>
              <a:srgbClr val="000000"/>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NZ" altLang="en-US"/>
          </a:p>
        </p:txBody>
      </p:sp>
      <p:sp>
        <p:nvSpPr>
          <p:cNvPr id="22563" name="Text Box 38"/>
          <p:cNvSpPr txBox="1">
            <a:spLocks noChangeArrowheads="1"/>
          </p:cNvSpPr>
          <p:nvPr/>
        </p:nvSpPr>
        <p:spPr bwMode="auto">
          <a:xfrm>
            <a:off x="6265863" y="974725"/>
            <a:ext cx="7620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a:solidFill>
                  <a:srgbClr val="000000"/>
                </a:solidFill>
                <a:latin typeface="Times New Roman" charset="0"/>
              </a:rPr>
              <a:t>n = </a:t>
            </a:r>
            <a:r>
              <a:rPr lang="en-US" altLang="en-US" sz="2000">
                <a:solidFill>
                  <a:srgbClr val="000000"/>
                </a:solidFill>
                <a:latin typeface="Times New Roman" charset="0"/>
                <a:sym typeface="Symbol" pitchFamily="18" charset="2"/>
              </a:rPr>
              <a:t></a:t>
            </a:r>
            <a:endParaRPr lang="en-US" altLang="en-US" sz="2000">
              <a:solidFill>
                <a:srgbClr val="000000"/>
              </a:solidFill>
              <a:latin typeface="Times New Roman" charset="0"/>
            </a:endParaRPr>
          </a:p>
        </p:txBody>
      </p:sp>
      <p:sp>
        <p:nvSpPr>
          <p:cNvPr id="22564" name="Text Box 39"/>
          <p:cNvSpPr txBox="1">
            <a:spLocks noChangeArrowheads="1"/>
          </p:cNvSpPr>
          <p:nvPr/>
        </p:nvSpPr>
        <p:spPr bwMode="auto">
          <a:xfrm>
            <a:off x="8094663" y="939800"/>
            <a:ext cx="671512"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a:solidFill>
                  <a:srgbClr val="000000"/>
                </a:solidFill>
                <a:latin typeface="Times New Roman" charset="0"/>
              </a:rPr>
              <a:t>0 eV</a:t>
            </a:r>
          </a:p>
        </p:txBody>
      </p:sp>
      <p:sp>
        <p:nvSpPr>
          <p:cNvPr id="22565" name="Text Box 40"/>
          <p:cNvSpPr txBox="1">
            <a:spLocks noChangeArrowheads="1"/>
          </p:cNvSpPr>
          <p:nvPr/>
        </p:nvSpPr>
        <p:spPr bwMode="auto">
          <a:xfrm>
            <a:off x="0" y="228600"/>
            <a:ext cx="914400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800" b="1" dirty="0">
                <a:solidFill>
                  <a:srgbClr val="000000"/>
                </a:solidFill>
              </a:rPr>
              <a:t>Hydrogen </a:t>
            </a:r>
            <a:r>
              <a:rPr lang="en-US" altLang="en-US" sz="2800" b="1" dirty="0" smtClean="0">
                <a:solidFill>
                  <a:srgbClr val="000000"/>
                </a:solidFill>
              </a:rPr>
              <a:t>Atom - absorption</a:t>
            </a:r>
            <a:endParaRPr lang="en-US" altLang="en-US" sz="2800" b="1" dirty="0">
              <a:solidFill>
                <a:srgbClr val="000000"/>
              </a:solidFill>
            </a:endParaRPr>
          </a:p>
        </p:txBody>
      </p:sp>
      <p:grpSp>
        <p:nvGrpSpPr>
          <p:cNvPr id="3" name="Group 41"/>
          <p:cNvGrpSpPr>
            <a:grpSpLocks/>
          </p:cNvGrpSpPr>
          <p:nvPr/>
        </p:nvGrpSpPr>
        <p:grpSpPr bwMode="auto">
          <a:xfrm>
            <a:off x="2528888" y="3019425"/>
            <a:ext cx="4710112" cy="2771775"/>
            <a:chOff x="1593" y="1902"/>
            <a:chExt cx="2967" cy="1746"/>
          </a:xfrm>
        </p:grpSpPr>
        <p:grpSp>
          <p:nvGrpSpPr>
            <p:cNvPr id="22583" name="Group 42"/>
            <p:cNvGrpSpPr>
              <a:grpSpLocks/>
            </p:cNvGrpSpPr>
            <p:nvPr/>
          </p:nvGrpSpPr>
          <p:grpSpPr bwMode="auto">
            <a:xfrm>
              <a:off x="1593" y="1902"/>
              <a:ext cx="2967" cy="1218"/>
              <a:chOff x="1593" y="1902"/>
              <a:chExt cx="2967" cy="1218"/>
            </a:xfrm>
          </p:grpSpPr>
          <p:grpSp>
            <p:nvGrpSpPr>
              <p:cNvPr id="22585" name="Group 43"/>
              <p:cNvGrpSpPr>
                <a:grpSpLocks/>
              </p:cNvGrpSpPr>
              <p:nvPr/>
            </p:nvGrpSpPr>
            <p:grpSpPr bwMode="auto">
              <a:xfrm>
                <a:off x="1593" y="1902"/>
                <a:ext cx="855" cy="377"/>
                <a:chOff x="1593" y="1902"/>
                <a:chExt cx="855" cy="377"/>
              </a:xfrm>
            </p:grpSpPr>
            <p:sp>
              <p:nvSpPr>
                <p:cNvPr id="22587" name="Oval 44"/>
                <p:cNvSpPr>
                  <a:spLocks noChangeArrowheads="1"/>
                </p:cNvSpPr>
                <p:nvPr/>
              </p:nvSpPr>
              <p:spPr bwMode="auto">
                <a:xfrm>
                  <a:off x="1593" y="2135"/>
                  <a:ext cx="844" cy="144"/>
                </a:xfrm>
                <a:prstGeom prst="ellipse">
                  <a:avLst/>
                </a:prstGeom>
                <a:noFill/>
                <a:ln w="38100">
                  <a:solidFill>
                    <a:srgbClr val="CC3300"/>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NZ" altLang="en-US"/>
                </a:p>
              </p:txBody>
            </p:sp>
            <p:sp>
              <p:nvSpPr>
                <p:cNvPr id="22588" name="Text Box 45"/>
                <p:cNvSpPr txBox="1">
                  <a:spLocks noChangeArrowheads="1"/>
                </p:cNvSpPr>
                <p:nvPr/>
              </p:nvSpPr>
              <p:spPr bwMode="auto">
                <a:xfrm>
                  <a:off x="2145" y="1902"/>
                  <a:ext cx="265"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a:latin typeface="Times New Roman" charset="0"/>
                    </a:rPr>
                    <a:t>r</a:t>
                  </a:r>
                  <a:r>
                    <a:rPr lang="en-US" altLang="en-US" sz="2000" baseline="-25000">
                      <a:latin typeface="Times New Roman" charset="0"/>
                    </a:rPr>
                    <a:t>2</a:t>
                  </a:r>
                  <a:endParaRPr lang="en-US" altLang="en-US" sz="2000">
                    <a:latin typeface="Times New Roman" charset="0"/>
                  </a:endParaRPr>
                </a:p>
              </p:txBody>
            </p:sp>
            <p:sp>
              <p:nvSpPr>
                <p:cNvPr id="22589" name="Line 46"/>
                <p:cNvSpPr>
                  <a:spLocks noChangeShapeType="1"/>
                </p:cNvSpPr>
                <p:nvPr/>
              </p:nvSpPr>
              <p:spPr bwMode="auto">
                <a:xfrm>
                  <a:off x="2016" y="2208"/>
                  <a:ext cx="432" cy="0"/>
                </a:xfrm>
                <a:prstGeom prst="line">
                  <a:avLst/>
                </a:prstGeom>
                <a:noFill/>
                <a:ln w="9525">
                  <a:solidFill>
                    <a:schemeClr val="tx1"/>
                  </a:solidFill>
                  <a:round/>
                  <a:headEnd/>
                  <a:tailEnd type="triangle" w="sm" len="sm"/>
                </a:ln>
                <a:extLst>
                  <a:ext uri="{909E8E84-426E-40dd-AFC4-6F175D3DCCD1}">
                    <a14:hiddenFill xmlns="" xmlns:a14="http://schemas.microsoft.com/office/drawing/2010/main">
                      <a:noFill/>
                    </a14:hiddenFill>
                  </a:ext>
                </a:extLst>
              </p:spPr>
              <p:txBody>
                <a:bodyPr wrap="none" anchor="ctr"/>
                <a:lstStyle/>
                <a:p>
                  <a:endParaRPr lang="en-NZ"/>
                </a:p>
              </p:txBody>
            </p:sp>
          </p:grpSp>
          <p:sp>
            <p:nvSpPr>
              <p:cNvPr id="22586" name="Line 47"/>
              <p:cNvSpPr>
                <a:spLocks noChangeShapeType="1"/>
              </p:cNvSpPr>
              <p:nvPr/>
            </p:nvSpPr>
            <p:spPr bwMode="auto">
              <a:xfrm flipV="1">
                <a:off x="4560" y="2208"/>
                <a:ext cx="0" cy="912"/>
              </a:xfrm>
              <a:prstGeom prst="line">
                <a:avLst/>
              </a:prstGeom>
              <a:noFill/>
              <a:ln w="38100">
                <a:solidFill>
                  <a:srgbClr val="CC33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NZ"/>
              </a:p>
            </p:txBody>
          </p:sp>
        </p:grpSp>
        <p:sp>
          <p:nvSpPr>
            <p:cNvPr id="22584" name="Text Box 48"/>
            <p:cNvSpPr txBox="1">
              <a:spLocks noChangeArrowheads="1"/>
            </p:cNvSpPr>
            <p:nvPr/>
          </p:nvSpPr>
          <p:spPr bwMode="auto">
            <a:xfrm>
              <a:off x="2736" y="3360"/>
              <a:ext cx="1121"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a:solidFill>
                    <a:srgbClr val="000000"/>
                  </a:solidFill>
                  <a:latin typeface="Times New Roman" charset="0"/>
                </a:rPr>
                <a:t>E</a:t>
              </a:r>
              <a:r>
                <a:rPr lang="en-US" altLang="en-US" sz="2400" b="1" baseline="-25000">
                  <a:solidFill>
                    <a:srgbClr val="000000"/>
                  </a:solidFill>
                  <a:latin typeface="Times New Roman" charset="0"/>
                </a:rPr>
                <a:t>1</a:t>
              </a:r>
              <a:r>
                <a:rPr lang="en-US" altLang="en-US" sz="2400" b="1">
                  <a:solidFill>
                    <a:srgbClr val="000000"/>
                  </a:solidFill>
                  <a:latin typeface="Times New Roman" charset="0"/>
                </a:rPr>
                <a:t> = 10.2 eV</a:t>
              </a:r>
            </a:p>
          </p:txBody>
        </p:sp>
      </p:grpSp>
      <p:grpSp>
        <p:nvGrpSpPr>
          <p:cNvPr id="6" name="Group 49"/>
          <p:cNvGrpSpPr>
            <a:grpSpLocks/>
          </p:cNvGrpSpPr>
          <p:nvPr/>
        </p:nvGrpSpPr>
        <p:grpSpPr bwMode="auto">
          <a:xfrm>
            <a:off x="2176463" y="2254250"/>
            <a:ext cx="5367337" cy="3994150"/>
            <a:chOff x="1371" y="1420"/>
            <a:chExt cx="3381" cy="2516"/>
          </a:xfrm>
        </p:grpSpPr>
        <p:grpSp>
          <p:nvGrpSpPr>
            <p:cNvPr id="22576" name="Group 50"/>
            <p:cNvGrpSpPr>
              <a:grpSpLocks/>
            </p:cNvGrpSpPr>
            <p:nvPr/>
          </p:nvGrpSpPr>
          <p:grpSpPr bwMode="auto">
            <a:xfrm>
              <a:off x="1371" y="1420"/>
              <a:ext cx="3381" cy="1700"/>
              <a:chOff x="1371" y="1420"/>
              <a:chExt cx="3381" cy="1700"/>
            </a:xfrm>
          </p:grpSpPr>
          <p:sp>
            <p:nvSpPr>
              <p:cNvPr id="22578" name="Line 51"/>
              <p:cNvSpPr>
                <a:spLocks noChangeShapeType="1"/>
              </p:cNvSpPr>
              <p:nvPr/>
            </p:nvSpPr>
            <p:spPr bwMode="auto">
              <a:xfrm flipV="1">
                <a:off x="4752" y="1728"/>
                <a:ext cx="0" cy="1392"/>
              </a:xfrm>
              <a:prstGeom prst="line">
                <a:avLst/>
              </a:prstGeom>
              <a:noFill/>
              <a:ln w="38100">
                <a:solidFill>
                  <a:schemeClr val="accent2"/>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NZ"/>
              </a:p>
            </p:txBody>
          </p:sp>
          <p:grpSp>
            <p:nvGrpSpPr>
              <p:cNvPr id="22579" name="Group 52"/>
              <p:cNvGrpSpPr>
                <a:grpSpLocks/>
              </p:cNvGrpSpPr>
              <p:nvPr/>
            </p:nvGrpSpPr>
            <p:grpSpPr bwMode="auto">
              <a:xfrm>
                <a:off x="1371" y="1420"/>
                <a:ext cx="1293" cy="404"/>
                <a:chOff x="1371" y="1420"/>
                <a:chExt cx="1293" cy="404"/>
              </a:xfrm>
            </p:grpSpPr>
            <p:sp>
              <p:nvSpPr>
                <p:cNvPr id="22580" name="Oval 53"/>
                <p:cNvSpPr>
                  <a:spLocks noChangeArrowheads="1"/>
                </p:cNvSpPr>
                <p:nvPr/>
              </p:nvSpPr>
              <p:spPr bwMode="auto">
                <a:xfrm>
                  <a:off x="1371" y="1632"/>
                  <a:ext cx="1293" cy="192"/>
                </a:xfrm>
                <a:prstGeom prst="ellipse">
                  <a:avLst/>
                </a:prstGeom>
                <a:noFill/>
                <a:ln w="38100">
                  <a:solidFill>
                    <a:schemeClr val="accent2"/>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NZ" altLang="en-US"/>
                </a:p>
              </p:txBody>
            </p:sp>
            <p:sp>
              <p:nvSpPr>
                <p:cNvPr id="22581" name="Text Box 54"/>
                <p:cNvSpPr txBox="1">
                  <a:spLocks noChangeArrowheads="1"/>
                </p:cNvSpPr>
                <p:nvPr/>
              </p:nvSpPr>
              <p:spPr bwMode="auto">
                <a:xfrm>
                  <a:off x="2290" y="1420"/>
                  <a:ext cx="265"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a:latin typeface="Times New Roman" charset="0"/>
                    </a:rPr>
                    <a:t>r</a:t>
                  </a:r>
                  <a:r>
                    <a:rPr lang="en-US" altLang="en-US" sz="2000" baseline="-25000">
                      <a:latin typeface="Times New Roman" charset="0"/>
                    </a:rPr>
                    <a:t>3</a:t>
                  </a:r>
                  <a:endParaRPr lang="en-US" altLang="en-US" sz="2000">
                    <a:latin typeface="Times New Roman" charset="0"/>
                  </a:endParaRPr>
                </a:p>
              </p:txBody>
            </p:sp>
            <p:sp>
              <p:nvSpPr>
                <p:cNvPr id="22582" name="Line 55"/>
                <p:cNvSpPr>
                  <a:spLocks noChangeShapeType="1"/>
                </p:cNvSpPr>
                <p:nvPr/>
              </p:nvSpPr>
              <p:spPr bwMode="auto">
                <a:xfrm>
                  <a:off x="2016" y="1728"/>
                  <a:ext cx="624"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NZ"/>
                </a:p>
              </p:txBody>
            </p:sp>
          </p:grpSp>
        </p:grpSp>
        <p:sp>
          <p:nvSpPr>
            <p:cNvPr id="22577" name="Text Box 56"/>
            <p:cNvSpPr txBox="1">
              <a:spLocks noChangeArrowheads="1"/>
            </p:cNvSpPr>
            <p:nvPr/>
          </p:nvSpPr>
          <p:spPr bwMode="auto">
            <a:xfrm>
              <a:off x="2736" y="3648"/>
              <a:ext cx="1121"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a:solidFill>
                    <a:srgbClr val="000000"/>
                  </a:solidFill>
                  <a:latin typeface="Times New Roman" charset="0"/>
                </a:rPr>
                <a:t>E</a:t>
              </a:r>
              <a:r>
                <a:rPr lang="en-US" altLang="en-US" sz="2400" b="1" baseline="-25000">
                  <a:solidFill>
                    <a:srgbClr val="000000"/>
                  </a:solidFill>
                  <a:latin typeface="Times New Roman" charset="0"/>
                </a:rPr>
                <a:t>2</a:t>
              </a:r>
              <a:r>
                <a:rPr lang="en-US" altLang="en-US" sz="2400" b="1">
                  <a:solidFill>
                    <a:srgbClr val="000000"/>
                  </a:solidFill>
                  <a:latin typeface="Times New Roman" charset="0"/>
                </a:rPr>
                <a:t> = 12.1 eV</a:t>
              </a:r>
            </a:p>
          </p:txBody>
        </p:sp>
      </p:grpSp>
      <p:grpSp>
        <p:nvGrpSpPr>
          <p:cNvPr id="9" name="Group 57"/>
          <p:cNvGrpSpPr>
            <a:grpSpLocks/>
          </p:cNvGrpSpPr>
          <p:nvPr/>
        </p:nvGrpSpPr>
        <p:grpSpPr bwMode="auto">
          <a:xfrm>
            <a:off x="1857375" y="1676400"/>
            <a:ext cx="5991225" cy="4953000"/>
            <a:chOff x="1170" y="1056"/>
            <a:chExt cx="3774" cy="3120"/>
          </a:xfrm>
        </p:grpSpPr>
        <p:grpSp>
          <p:nvGrpSpPr>
            <p:cNvPr id="22569" name="Group 58"/>
            <p:cNvGrpSpPr>
              <a:grpSpLocks/>
            </p:cNvGrpSpPr>
            <p:nvPr/>
          </p:nvGrpSpPr>
          <p:grpSpPr bwMode="auto">
            <a:xfrm>
              <a:off x="1170" y="1056"/>
              <a:ext cx="3774" cy="2064"/>
              <a:chOff x="1170" y="1056"/>
              <a:chExt cx="3774" cy="2064"/>
            </a:xfrm>
          </p:grpSpPr>
          <p:grpSp>
            <p:nvGrpSpPr>
              <p:cNvPr id="22571" name="Group 59"/>
              <p:cNvGrpSpPr>
                <a:grpSpLocks/>
              </p:cNvGrpSpPr>
              <p:nvPr/>
            </p:nvGrpSpPr>
            <p:grpSpPr bwMode="auto">
              <a:xfrm>
                <a:off x="1170" y="1056"/>
                <a:ext cx="1697" cy="432"/>
                <a:chOff x="1170" y="1056"/>
                <a:chExt cx="1697" cy="432"/>
              </a:xfrm>
            </p:grpSpPr>
            <p:sp>
              <p:nvSpPr>
                <p:cNvPr id="22573" name="Oval 60"/>
                <p:cNvSpPr>
                  <a:spLocks noChangeArrowheads="1"/>
                </p:cNvSpPr>
                <p:nvPr/>
              </p:nvSpPr>
              <p:spPr bwMode="auto">
                <a:xfrm>
                  <a:off x="1170" y="1296"/>
                  <a:ext cx="1680" cy="192"/>
                </a:xfrm>
                <a:prstGeom prst="ellipse">
                  <a:avLst/>
                </a:prstGeom>
                <a:noFill/>
                <a:ln w="38100">
                  <a:solidFill>
                    <a:srgbClr val="006600"/>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NZ" altLang="en-US"/>
                </a:p>
              </p:txBody>
            </p:sp>
            <p:sp>
              <p:nvSpPr>
                <p:cNvPr id="22574" name="Line 61"/>
                <p:cNvSpPr>
                  <a:spLocks noChangeShapeType="1"/>
                </p:cNvSpPr>
                <p:nvPr/>
              </p:nvSpPr>
              <p:spPr bwMode="auto">
                <a:xfrm>
                  <a:off x="2016" y="1391"/>
                  <a:ext cx="851" cy="1"/>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NZ"/>
                </a:p>
              </p:txBody>
            </p:sp>
            <p:sp>
              <p:nvSpPr>
                <p:cNvPr id="22575" name="Text Box 62"/>
                <p:cNvSpPr txBox="1">
                  <a:spLocks noChangeArrowheads="1"/>
                </p:cNvSpPr>
                <p:nvPr/>
              </p:nvSpPr>
              <p:spPr bwMode="auto">
                <a:xfrm>
                  <a:off x="2304" y="1056"/>
                  <a:ext cx="265"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a:latin typeface="Times New Roman" charset="0"/>
                    </a:rPr>
                    <a:t>r</a:t>
                  </a:r>
                  <a:r>
                    <a:rPr lang="en-US" altLang="en-US" sz="2000" baseline="-25000">
                      <a:latin typeface="Times New Roman" charset="0"/>
                    </a:rPr>
                    <a:t>4</a:t>
                  </a:r>
                  <a:endParaRPr lang="en-US" altLang="en-US" sz="2000">
                    <a:latin typeface="Times New Roman" charset="0"/>
                  </a:endParaRPr>
                </a:p>
              </p:txBody>
            </p:sp>
          </p:grpSp>
          <p:sp>
            <p:nvSpPr>
              <p:cNvPr id="22572" name="Line 63"/>
              <p:cNvSpPr>
                <a:spLocks noChangeShapeType="1"/>
              </p:cNvSpPr>
              <p:nvPr/>
            </p:nvSpPr>
            <p:spPr bwMode="auto">
              <a:xfrm flipV="1">
                <a:off x="4944" y="1392"/>
                <a:ext cx="0" cy="1728"/>
              </a:xfrm>
              <a:prstGeom prst="line">
                <a:avLst/>
              </a:prstGeom>
              <a:noFill/>
              <a:ln w="38100">
                <a:solidFill>
                  <a:srgbClr val="0066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NZ"/>
              </a:p>
            </p:txBody>
          </p:sp>
        </p:grpSp>
        <p:sp>
          <p:nvSpPr>
            <p:cNvPr id="22570" name="Text Box 64"/>
            <p:cNvSpPr txBox="1">
              <a:spLocks noChangeArrowheads="1"/>
            </p:cNvSpPr>
            <p:nvPr/>
          </p:nvSpPr>
          <p:spPr bwMode="auto">
            <a:xfrm>
              <a:off x="2736" y="3888"/>
              <a:ext cx="1217"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a:solidFill>
                    <a:srgbClr val="000000"/>
                  </a:solidFill>
                  <a:latin typeface="Times New Roman" charset="0"/>
                </a:rPr>
                <a:t>E</a:t>
              </a:r>
              <a:r>
                <a:rPr lang="en-US" altLang="en-US" sz="2400" b="1" baseline="-25000">
                  <a:solidFill>
                    <a:srgbClr val="000000"/>
                  </a:solidFill>
                  <a:latin typeface="Times New Roman" charset="0"/>
                </a:rPr>
                <a:t>3</a:t>
              </a:r>
              <a:r>
                <a:rPr lang="en-US" altLang="en-US" sz="2400" b="1">
                  <a:solidFill>
                    <a:srgbClr val="000000"/>
                  </a:solidFill>
                  <a:latin typeface="Times New Roman" charset="0"/>
                </a:rPr>
                <a:t> = 12.75 eV</a:t>
              </a:r>
            </a:p>
          </p:txBody>
        </p:sp>
      </p:grpSp>
    </p:spTree>
    <p:extLst>
      <p:ext uri="{BB962C8B-B14F-4D97-AF65-F5344CB8AC3E}">
        <p14:creationId xmlns:p14="http://schemas.microsoft.com/office/powerpoint/2010/main" val="2682513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rc 2"/>
          <p:cNvSpPr>
            <a:spLocks/>
          </p:cNvSpPr>
          <p:nvPr/>
        </p:nvSpPr>
        <p:spPr bwMode="auto">
          <a:xfrm>
            <a:off x="-228600" y="1220788"/>
            <a:ext cx="3124200" cy="4624387"/>
          </a:xfrm>
          <a:custGeom>
            <a:avLst/>
            <a:gdLst>
              <a:gd name="T0" fmla="*/ 2147483647 w 21438"/>
              <a:gd name="T1" fmla="*/ 0 h 20810"/>
              <a:gd name="T2" fmla="*/ 2147483647 w 21438"/>
              <a:gd name="T3" fmla="*/ 2147483647 h 20810"/>
              <a:gd name="T4" fmla="*/ 0 w 21438"/>
              <a:gd name="T5" fmla="*/ 2147483647 h 20810"/>
              <a:gd name="T6" fmla="*/ 0 60000 65536"/>
              <a:gd name="T7" fmla="*/ 0 60000 65536"/>
              <a:gd name="T8" fmla="*/ 0 60000 65536"/>
              <a:gd name="T9" fmla="*/ 0 w 21438"/>
              <a:gd name="T10" fmla="*/ 0 h 20810"/>
              <a:gd name="T11" fmla="*/ 21438 w 21438"/>
              <a:gd name="T12" fmla="*/ 20810 h 20810"/>
            </a:gdLst>
            <a:ahLst/>
            <a:cxnLst>
              <a:cxn ang="T6">
                <a:pos x="T0" y="T1"/>
              </a:cxn>
              <a:cxn ang="T7">
                <a:pos x="T2" y="T3"/>
              </a:cxn>
              <a:cxn ang="T8">
                <a:pos x="T4" y="T5"/>
              </a:cxn>
            </a:cxnLst>
            <a:rect l="T9" t="T10" r="T11" b="T12"/>
            <a:pathLst>
              <a:path w="21438" h="20810" fill="none" extrusionOk="0">
                <a:moveTo>
                  <a:pt x="5787" y="-1"/>
                </a:moveTo>
                <a:cubicBezTo>
                  <a:pt x="14195" y="2337"/>
                  <a:pt x="20370" y="9506"/>
                  <a:pt x="21437" y="18169"/>
                </a:cubicBezTo>
              </a:path>
              <a:path w="21438" h="20810" stroke="0" extrusionOk="0">
                <a:moveTo>
                  <a:pt x="5787" y="-1"/>
                </a:moveTo>
                <a:cubicBezTo>
                  <a:pt x="14195" y="2337"/>
                  <a:pt x="20370" y="9506"/>
                  <a:pt x="21437" y="18169"/>
                </a:cubicBezTo>
                <a:lnTo>
                  <a:pt x="0" y="20810"/>
                </a:lnTo>
                <a:close/>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NZ" altLang="en-US"/>
          </a:p>
        </p:txBody>
      </p:sp>
      <p:sp>
        <p:nvSpPr>
          <p:cNvPr id="23555" name="Arc 3"/>
          <p:cNvSpPr>
            <a:spLocks/>
          </p:cNvSpPr>
          <p:nvPr/>
        </p:nvSpPr>
        <p:spPr bwMode="auto">
          <a:xfrm flipH="1">
            <a:off x="3505200" y="1219200"/>
            <a:ext cx="3101975" cy="4624388"/>
          </a:xfrm>
          <a:custGeom>
            <a:avLst/>
            <a:gdLst>
              <a:gd name="T0" fmla="*/ 2147483647 w 21438"/>
              <a:gd name="T1" fmla="*/ 0 h 20810"/>
              <a:gd name="T2" fmla="*/ 2147483647 w 21438"/>
              <a:gd name="T3" fmla="*/ 2147483647 h 20810"/>
              <a:gd name="T4" fmla="*/ 0 w 21438"/>
              <a:gd name="T5" fmla="*/ 2147483647 h 20810"/>
              <a:gd name="T6" fmla="*/ 0 60000 65536"/>
              <a:gd name="T7" fmla="*/ 0 60000 65536"/>
              <a:gd name="T8" fmla="*/ 0 60000 65536"/>
              <a:gd name="T9" fmla="*/ 0 w 21438"/>
              <a:gd name="T10" fmla="*/ 0 h 20810"/>
              <a:gd name="T11" fmla="*/ 21438 w 21438"/>
              <a:gd name="T12" fmla="*/ 20810 h 20810"/>
            </a:gdLst>
            <a:ahLst/>
            <a:cxnLst>
              <a:cxn ang="T6">
                <a:pos x="T0" y="T1"/>
              </a:cxn>
              <a:cxn ang="T7">
                <a:pos x="T2" y="T3"/>
              </a:cxn>
              <a:cxn ang="T8">
                <a:pos x="T4" y="T5"/>
              </a:cxn>
            </a:cxnLst>
            <a:rect l="T9" t="T10" r="T11" b="T12"/>
            <a:pathLst>
              <a:path w="21438" h="20810" fill="none" extrusionOk="0">
                <a:moveTo>
                  <a:pt x="5787" y="-1"/>
                </a:moveTo>
                <a:cubicBezTo>
                  <a:pt x="14195" y="2337"/>
                  <a:pt x="20370" y="9506"/>
                  <a:pt x="21437" y="18169"/>
                </a:cubicBezTo>
              </a:path>
              <a:path w="21438" h="20810" stroke="0" extrusionOk="0">
                <a:moveTo>
                  <a:pt x="5787" y="-1"/>
                </a:moveTo>
                <a:cubicBezTo>
                  <a:pt x="14195" y="2337"/>
                  <a:pt x="20370" y="9506"/>
                  <a:pt x="21437" y="18169"/>
                </a:cubicBezTo>
                <a:lnTo>
                  <a:pt x="0" y="20810"/>
                </a:lnTo>
                <a:close/>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NZ" altLang="en-US"/>
          </a:p>
        </p:txBody>
      </p:sp>
      <p:sp>
        <p:nvSpPr>
          <p:cNvPr id="23556" name="Line 4"/>
          <p:cNvSpPr>
            <a:spLocks noChangeShapeType="1"/>
          </p:cNvSpPr>
          <p:nvPr/>
        </p:nvSpPr>
        <p:spPr bwMode="auto">
          <a:xfrm>
            <a:off x="457200" y="1143000"/>
            <a:ext cx="5486400"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NZ"/>
          </a:p>
        </p:txBody>
      </p:sp>
      <p:sp>
        <p:nvSpPr>
          <p:cNvPr id="23557" name="Line 5"/>
          <p:cNvSpPr>
            <a:spLocks noChangeShapeType="1"/>
          </p:cNvSpPr>
          <p:nvPr/>
        </p:nvSpPr>
        <p:spPr bwMode="auto">
          <a:xfrm>
            <a:off x="3200400" y="838200"/>
            <a:ext cx="0" cy="4419600"/>
          </a:xfrm>
          <a:prstGeom prst="line">
            <a:avLst/>
          </a:prstGeom>
          <a:noFill/>
          <a:ln w="38100">
            <a:solidFill>
              <a:srgbClr val="000000"/>
            </a:solidFill>
            <a:round/>
            <a:headEnd type="triangle" w="med" len="med"/>
            <a:tailEnd/>
          </a:ln>
          <a:extLst>
            <a:ext uri="{909E8E84-426E-40dd-AFC4-6F175D3DCCD1}">
              <a14:hiddenFill xmlns="" xmlns:a14="http://schemas.microsoft.com/office/drawing/2010/main">
                <a:noFill/>
              </a14:hiddenFill>
            </a:ext>
          </a:extLst>
        </p:spPr>
        <p:txBody>
          <a:bodyPr wrap="none" anchor="ctr"/>
          <a:lstStyle/>
          <a:p>
            <a:endParaRPr lang="en-NZ"/>
          </a:p>
        </p:txBody>
      </p:sp>
      <p:sp>
        <p:nvSpPr>
          <p:cNvPr id="23558" name="Oval 6"/>
          <p:cNvSpPr>
            <a:spLocks noChangeArrowheads="1"/>
          </p:cNvSpPr>
          <p:nvPr/>
        </p:nvSpPr>
        <p:spPr bwMode="auto">
          <a:xfrm>
            <a:off x="2862263" y="4876800"/>
            <a:ext cx="679450" cy="152400"/>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prstDash val="sysDot"/>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NZ" altLang="en-US"/>
          </a:p>
        </p:txBody>
      </p:sp>
      <p:sp>
        <p:nvSpPr>
          <p:cNvPr id="23559" name="Text Box 7"/>
          <p:cNvSpPr txBox="1">
            <a:spLocks noChangeArrowheads="1"/>
          </p:cNvSpPr>
          <p:nvPr/>
        </p:nvSpPr>
        <p:spPr bwMode="auto">
          <a:xfrm>
            <a:off x="3186113" y="4487863"/>
            <a:ext cx="420687"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a:solidFill>
                  <a:srgbClr val="000000"/>
                </a:solidFill>
                <a:latin typeface="Times New Roman" charset="0"/>
              </a:rPr>
              <a:t>r</a:t>
            </a:r>
            <a:r>
              <a:rPr lang="en-US" altLang="en-US" sz="2000" baseline="-25000">
                <a:solidFill>
                  <a:srgbClr val="000000"/>
                </a:solidFill>
                <a:latin typeface="Times New Roman" charset="0"/>
              </a:rPr>
              <a:t>1</a:t>
            </a:r>
            <a:endParaRPr lang="en-US" altLang="en-US" sz="2000">
              <a:solidFill>
                <a:srgbClr val="000000"/>
              </a:solidFill>
              <a:latin typeface="Times New Roman" charset="0"/>
            </a:endParaRPr>
          </a:p>
        </p:txBody>
      </p:sp>
      <p:sp>
        <p:nvSpPr>
          <p:cNvPr id="23560" name="Line 8"/>
          <p:cNvSpPr>
            <a:spLocks noChangeShapeType="1"/>
          </p:cNvSpPr>
          <p:nvPr/>
        </p:nvSpPr>
        <p:spPr bwMode="auto">
          <a:xfrm>
            <a:off x="3200400" y="4953000"/>
            <a:ext cx="342900"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type="triangle" w="sm" len="sm"/>
              </a14:hiddenLine>
            </a:ext>
          </a:extLst>
        </p:spPr>
        <p:txBody>
          <a:bodyPr wrap="none" anchor="ctr"/>
          <a:lstStyle/>
          <a:p>
            <a:endParaRPr lang="en-NZ"/>
          </a:p>
        </p:txBody>
      </p:sp>
      <p:sp>
        <p:nvSpPr>
          <p:cNvPr id="23561" name="Oval 9"/>
          <p:cNvSpPr>
            <a:spLocks noChangeArrowheads="1"/>
          </p:cNvSpPr>
          <p:nvPr/>
        </p:nvSpPr>
        <p:spPr bwMode="auto">
          <a:xfrm>
            <a:off x="2528888" y="3389313"/>
            <a:ext cx="1339850" cy="228600"/>
          </a:xfrm>
          <a:prstGeom prst="ellipse">
            <a:avLst/>
          </a:prstGeom>
          <a:noFill/>
          <a:ln w="38100">
            <a:solidFill>
              <a:srgbClr val="000000"/>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NZ" altLang="en-US"/>
          </a:p>
        </p:txBody>
      </p:sp>
      <p:sp>
        <p:nvSpPr>
          <p:cNvPr id="23562" name="Oval 10"/>
          <p:cNvSpPr>
            <a:spLocks noChangeArrowheads="1"/>
          </p:cNvSpPr>
          <p:nvPr/>
        </p:nvSpPr>
        <p:spPr bwMode="auto">
          <a:xfrm>
            <a:off x="2176463" y="2590800"/>
            <a:ext cx="2052637" cy="304800"/>
          </a:xfrm>
          <a:prstGeom prst="ellipse">
            <a:avLst/>
          </a:prstGeom>
          <a:noFill/>
          <a:ln w="38100">
            <a:solidFill>
              <a:srgbClr val="000000"/>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NZ" altLang="en-US"/>
          </a:p>
        </p:txBody>
      </p:sp>
      <p:sp>
        <p:nvSpPr>
          <p:cNvPr id="23563" name="Line 11"/>
          <p:cNvSpPr>
            <a:spLocks noChangeShapeType="1"/>
          </p:cNvSpPr>
          <p:nvPr/>
        </p:nvSpPr>
        <p:spPr bwMode="auto">
          <a:xfrm>
            <a:off x="3810000" y="4953000"/>
            <a:ext cx="1676400" cy="0"/>
          </a:xfrm>
          <a:prstGeom prst="line">
            <a:avLst/>
          </a:prstGeom>
          <a:noFill/>
          <a:ln w="9525">
            <a:solidFill>
              <a:srgbClr val="000000"/>
            </a:solidFill>
            <a:prstDash val="dash"/>
            <a:round/>
            <a:headEnd/>
            <a:tailEnd/>
          </a:ln>
          <a:extLst>
            <a:ext uri="{909E8E84-426E-40dd-AFC4-6F175D3DCCD1}">
              <a14:hiddenFill xmlns="" xmlns:a14="http://schemas.microsoft.com/office/drawing/2010/main">
                <a:noFill/>
              </a14:hiddenFill>
            </a:ext>
          </a:extLst>
        </p:spPr>
        <p:txBody>
          <a:bodyPr wrap="none" anchor="ctr"/>
          <a:lstStyle/>
          <a:p>
            <a:endParaRPr lang="en-NZ"/>
          </a:p>
        </p:txBody>
      </p:sp>
      <p:sp>
        <p:nvSpPr>
          <p:cNvPr id="23564" name="Text Box 12"/>
          <p:cNvSpPr txBox="1">
            <a:spLocks noChangeArrowheads="1"/>
          </p:cNvSpPr>
          <p:nvPr/>
        </p:nvSpPr>
        <p:spPr bwMode="auto">
          <a:xfrm>
            <a:off x="4211638" y="4584700"/>
            <a:ext cx="960437"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000">
                <a:solidFill>
                  <a:srgbClr val="000000"/>
                </a:solidFill>
                <a:latin typeface="Times New Roman" charset="0"/>
              </a:rPr>
              <a:t>Ground</a:t>
            </a:r>
          </a:p>
          <a:p>
            <a:pPr algn="ctr" eaLnBrk="1" hangingPunct="1"/>
            <a:r>
              <a:rPr lang="en-US" altLang="en-US" sz="2000">
                <a:solidFill>
                  <a:srgbClr val="000000"/>
                </a:solidFill>
                <a:latin typeface="Times New Roman" charset="0"/>
              </a:rPr>
              <a:t>state</a:t>
            </a:r>
          </a:p>
        </p:txBody>
      </p:sp>
      <p:sp>
        <p:nvSpPr>
          <p:cNvPr id="23565" name="Line 13"/>
          <p:cNvSpPr>
            <a:spLocks noChangeShapeType="1"/>
          </p:cNvSpPr>
          <p:nvPr/>
        </p:nvSpPr>
        <p:spPr bwMode="auto">
          <a:xfrm>
            <a:off x="4191000" y="3505200"/>
            <a:ext cx="1524000" cy="0"/>
          </a:xfrm>
          <a:prstGeom prst="line">
            <a:avLst/>
          </a:prstGeom>
          <a:noFill/>
          <a:ln w="9525">
            <a:solidFill>
              <a:srgbClr val="000000"/>
            </a:solidFill>
            <a:prstDash val="dash"/>
            <a:round/>
            <a:headEnd/>
            <a:tailEnd/>
          </a:ln>
          <a:extLst>
            <a:ext uri="{909E8E84-426E-40dd-AFC4-6F175D3DCCD1}">
              <a14:hiddenFill xmlns="" xmlns:a14="http://schemas.microsoft.com/office/drawing/2010/main">
                <a:noFill/>
              </a14:hiddenFill>
            </a:ext>
          </a:extLst>
        </p:spPr>
        <p:txBody>
          <a:bodyPr wrap="none" anchor="ctr"/>
          <a:lstStyle/>
          <a:p>
            <a:endParaRPr lang="en-NZ"/>
          </a:p>
        </p:txBody>
      </p:sp>
      <p:sp>
        <p:nvSpPr>
          <p:cNvPr id="23566" name="Line 14"/>
          <p:cNvSpPr>
            <a:spLocks noChangeShapeType="1"/>
          </p:cNvSpPr>
          <p:nvPr/>
        </p:nvSpPr>
        <p:spPr bwMode="auto">
          <a:xfrm>
            <a:off x="4572000" y="2743200"/>
            <a:ext cx="1219200" cy="0"/>
          </a:xfrm>
          <a:prstGeom prst="line">
            <a:avLst/>
          </a:prstGeom>
          <a:noFill/>
          <a:ln w="9525">
            <a:solidFill>
              <a:srgbClr val="000000"/>
            </a:solidFill>
            <a:prstDash val="dash"/>
            <a:round/>
            <a:headEnd/>
            <a:tailEnd/>
          </a:ln>
          <a:extLst>
            <a:ext uri="{909E8E84-426E-40dd-AFC4-6F175D3DCCD1}">
              <a14:hiddenFill xmlns="" xmlns:a14="http://schemas.microsoft.com/office/drawing/2010/main">
                <a:noFill/>
              </a14:hiddenFill>
            </a:ext>
          </a:extLst>
        </p:spPr>
        <p:txBody>
          <a:bodyPr wrap="none" anchor="ctr"/>
          <a:lstStyle/>
          <a:p>
            <a:endParaRPr lang="en-NZ"/>
          </a:p>
        </p:txBody>
      </p:sp>
      <p:sp>
        <p:nvSpPr>
          <p:cNvPr id="23567" name="Line 15"/>
          <p:cNvSpPr>
            <a:spLocks noChangeShapeType="1"/>
          </p:cNvSpPr>
          <p:nvPr/>
        </p:nvSpPr>
        <p:spPr bwMode="auto">
          <a:xfrm>
            <a:off x="4953000" y="2209800"/>
            <a:ext cx="762000" cy="0"/>
          </a:xfrm>
          <a:prstGeom prst="line">
            <a:avLst/>
          </a:prstGeom>
          <a:noFill/>
          <a:ln w="9525">
            <a:solidFill>
              <a:srgbClr val="000000"/>
            </a:solidFill>
            <a:prstDash val="dash"/>
            <a:round/>
            <a:headEnd/>
            <a:tailEnd/>
          </a:ln>
          <a:extLst>
            <a:ext uri="{909E8E84-426E-40dd-AFC4-6F175D3DCCD1}">
              <a14:hiddenFill xmlns="" xmlns:a14="http://schemas.microsoft.com/office/drawing/2010/main">
                <a:noFill/>
              </a14:hiddenFill>
            </a:ext>
          </a:extLst>
        </p:spPr>
        <p:txBody>
          <a:bodyPr wrap="none" anchor="ctr"/>
          <a:lstStyle/>
          <a:p>
            <a:endParaRPr lang="en-NZ"/>
          </a:p>
        </p:txBody>
      </p:sp>
      <p:sp>
        <p:nvSpPr>
          <p:cNvPr id="23568" name="Line 16"/>
          <p:cNvSpPr>
            <a:spLocks noChangeShapeType="1"/>
          </p:cNvSpPr>
          <p:nvPr/>
        </p:nvSpPr>
        <p:spPr bwMode="auto">
          <a:xfrm>
            <a:off x="5105400" y="1905000"/>
            <a:ext cx="533400" cy="0"/>
          </a:xfrm>
          <a:prstGeom prst="line">
            <a:avLst/>
          </a:prstGeom>
          <a:noFill/>
          <a:ln w="9525">
            <a:solidFill>
              <a:srgbClr val="000000"/>
            </a:solidFill>
            <a:prstDash val="dash"/>
            <a:round/>
            <a:headEnd/>
            <a:tailEnd/>
          </a:ln>
          <a:extLst>
            <a:ext uri="{909E8E84-426E-40dd-AFC4-6F175D3DCCD1}">
              <a14:hiddenFill xmlns="" xmlns:a14="http://schemas.microsoft.com/office/drawing/2010/main">
                <a:noFill/>
              </a14:hiddenFill>
            </a:ext>
          </a:extLst>
        </p:spPr>
        <p:txBody>
          <a:bodyPr wrap="none" anchor="ctr"/>
          <a:lstStyle/>
          <a:p>
            <a:endParaRPr lang="en-NZ"/>
          </a:p>
        </p:txBody>
      </p:sp>
      <p:sp>
        <p:nvSpPr>
          <p:cNvPr id="23569" name="Text Box 17"/>
          <p:cNvSpPr txBox="1">
            <a:spLocks noChangeArrowheads="1"/>
          </p:cNvSpPr>
          <p:nvPr/>
        </p:nvSpPr>
        <p:spPr bwMode="auto">
          <a:xfrm>
            <a:off x="3405188" y="3019425"/>
            <a:ext cx="420687"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a:solidFill>
                  <a:srgbClr val="000000"/>
                </a:solidFill>
                <a:latin typeface="Times New Roman" charset="0"/>
              </a:rPr>
              <a:t>r</a:t>
            </a:r>
            <a:r>
              <a:rPr lang="en-US" altLang="en-US" sz="2000" baseline="-25000">
                <a:solidFill>
                  <a:srgbClr val="000000"/>
                </a:solidFill>
                <a:latin typeface="Times New Roman" charset="0"/>
              </a:rPr>
              <a:t>2</a:t>
            </a:r>
            <a:endParaRPr lang="en-US" altLang="en-US" sz="2000">
              <a:solidFill>
                <a:srgbClr val="000000"/>
              </a:solidFill>
              <a:latin typeface="Times New Roman" charset="0"/>
            </a:endParaRPr>
          </a:p>
        </p:txBody>
      </p:sp>
      <p:sp>
        <p:nvSpPr>
          <p:cNvPr id="23570" name="Line 18"/>
          <p:cNvSpPr>
            <a:spLocks noChangeShapeType="1"/>
          </p:cNvSpPr>
          <p:nvPr/>
        </p:nvSpPr>
        <p:spPr bwMode="auto">
          <a:xfrm>
            <a:off x="3200400" y="3505200"/>
            <a:ext cx="685800" cy="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type="triangle" w="sm" len="sm"/>
              </a14:hiddenLine>
            </a:ext>
          </a:extLst>
        </p:spPr>
        <p:txBody>
          <a:bodyPr wrap="none" anchor="ctr"/>
          <a:lstStyle/>
          <a:p>
            <a:endParaRPr lang="en-NZ"/>
          </a:p>
        </p:txBody>
      </p:sp>
      <p:sp>
        <p:nvSpPr>
          <p:cNvPr id="23571" name="Text Box 19"/>
          <p:cNvSpPr txBox="1">
            <a:spLocks noChangeArrowheads="1"/>
          </p:cNvSpPr>
          <p:nvPr/>
        </p:nvSpPr>
        <p:spPr bwMode="auto">
          <a:xfrm>
            <a:off x="3635375" y="2254250"/>
            <a:ext cx="42068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a:solidFill>
                  <a:srgbClr val="000000"/>
                </a:solidFill>
                <a:latin typeface="Times New Roman" charset="0"/>
              </a:rPr>
              <a:t>r</a:t>
            </a:r>
            <a:r>
              <a:rPr lang="en-US" altLang="en-US" sz="2000" baseline="-25000">
                <a:solidFill>
                  <a:srgbClr val="000000"/>
                </a:solidFill>
                <a:latin typeface="Times New Roman" charset="0"/>
              </a:rPr>
              <a:t>3</a:t>
            </a:r>
            <a:endParaRPr lang="en-US" altLang="en-US" sz="2000">
              <a:solidFill>
                <a:srgbClr val="000000"/>
              </a:solidFill>
              <a:latin typeface="Times New Roman" charset="0"/>
            </a:endParaRPr>
          </a:p>
        </p:txBody>
      </p:sp>
      <p:sp>
        <p:nvSpPr>
          <p:cNvPr id="23572" name="Line 20"/>
          <p:cNvSpPr>
            <a:spLocks noChangeShapeType="1"/>
          </p:cNvSpPr>
          <p:nvPr/>
        </p:nvSpPr>
        <p:spPr bwMode="auto">
          <a:xfrm>
            <a:off x="3200400" y="2743200"/>
            <a:ext cx="990600" cy="0"/>
          </a:xfrm>
          <a:prstGeom prst="line">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NZ"/>
          </a:p>
        </p:txBody>
      </p:sp>
      <p:sp>
        <p:nvSpPr>
          <p:cNvPr id="23573" name="Text Box 21"/>
          <p:cNvSpPr txBox="1">
            <a:spLocks noChangeArrowheads="1"/>
          </p:cNvSpPr>
          <p:nvPr/>
        </p:nvSpPr>
        <p:spPr bwMode="auto">
          <a:xfrm>
            <a:off x="3200400" y="1143000"/>
            <a:ext cx="3698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a:solidFill>
                  <a:srgbClr val="000000"/>
                </a:solidFill>
                <a:latin typeface="Times New Roman" charset="0"/>
              </a:rPr>
              <a:t>E</a:t>
            </a:r>
          </a:p>
        </p:txBody>
      </p:sp>
      <p:sp>
        <p:nvSpPr>
          <p:cNvPr id="23574" name="Line 22"/>
          <p:cNvSpPr>
            <a:spLocks noChangeShapeType="1"/>
          </p:cNvSpPr>
          <p:nvPr/>
        </p:nvSpPr>
        <p:spPr bwMode="auto">
          <a:xfrm>
            <a:off x="7010400" y="1143000"/>
            <a:ext cx="0" cy="411480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NZ"/>
          </a:p>
        </p:txBody>
      </p:sp>
      <p:sp>
        <p:nvSpPr>
          <p:cNvPr id="23575" name="Line 23"/>
          <p:cNvSpPr>
            <a:spLocks noChangeShapeType="1"/>
          </p:cNvSpPr>
          <p:nvPr/>
        </p:nvSpPr>
        <p:spPr bwMode="auto">
          <a:xfrm>
            <a:off x="7010400" y="4953000"/>
            <a:ext cx="990600"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NZ"/>
          </a:p>
        </p:txBody>
      </p:sp>
      <p:sp>
        <p:nvSpPr>
          <p:cNvPr id="23576" name="Text Box 24"/>
          <p:cNvSpPr txBox="1">
            <a:spLocks noChangeArrowheads="1"/>
          </p:cNvSpPr>
          <p:nvPr/>
        </p:nvSpPr>
        <p:spPr bwMode="auto">
          <a:xfrm>
            <a:off x="8015288" y="4724400"/>
            <a:ext cx="1128712"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a:solidFill>
                  <a:srgbClr val="000000"/>
                </a:solidFill>
                <a:latin typeface="Symbol" pitchFamily="18" charset="2"/>
              </a:rPr>
              <a:t>-</a:t>
            </a:r>
            <a:r>
              <a:rPr lang="en-US" altLang="en-US" sz="2000">
                <a:solidFill>
                  <a:srgbClr val="000000"/>
                </a:solidFill>
                <a:latin typeface="Times New Roman" charset="0"/>
              </a:rPr>
              <a:t>13.6 eV</a:t>
            </a:r>
          </a:p>
        </p:txBody>
      </p:sp>
      <p:sp>
        <p:nvSpPr>
          <p:cNvPr id="23577" name="Line 25"/>
          <p:cNvSpPr>
            <a:spLocks noChangeShapeType="1"/>
          </p:cNvSpPr>
          <p:nvPr/>
        </p:nvSpPr>
        <p:spPr bwMode="auto">
          <a:xfrm>
            <a:off x="7010400" y="3505200"/>
            <a:ext cx="990600"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NZ"/>
          </a:p>
        </p:txBody>
      </p:sp>
      <p:sp>
        <p:nvSpPr>
          <p:cNvPr id="23578" name="Line 26"/>
          <p:cNvSpPr>
            <a:spLocks noChangeShapeType="1"/>
          </p:cNvSpPr>
          <p:nvPr/>
        </p:nvSpPr>
        <p:spPr bwMode="auto">
          <a:xfrm>
            <a:off x="7010400" y="2743200"/>
            <a:ext cx="990600"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NZ"/>
          </a:p>
        </p:txBody>
      </p:sp>
      <p:sp>
        <p:nvSpPr>
          <p:cNvPr id="23579" name="Line 27"/>
          <p:cNvSpPr>
            <a:spLocks noChangeShapeType="1"/>
          </p:cNvSpPr>
          <p:nvPr/>
        </p:nvSpPr>
        <p:spPr bwMode="auto">
          <a:xfrm>
            <a:off x="7010400" y="2209800"/>
            <a:ext cx="990600"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NZ"/>
          </a:p>
        </p:txBody>
      </p:sp>
      <p:sp>
        <p:nvSpPr>
          <p:cNvPr id="23580" name="Line 28"/>
          <p:cNvSpPr>
            <a:spLocks noChangeShapeType="1"/>
          </p:cNvSpPr>
          <p:nvPr/>
        </p:nvSpPr>
        <p:spPr bwMode="auto">
          <a:xfrm>
            <a:off x="7010400" y="1905000"/>
            <a:ext cx="990600"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NZ"/>
          </a:p>
        </p:txBody>
      </p:sp>
      <p:sp>
        <p:nvSpPr>
          <p:cNvPr id="23581" name="Line 29"/>
          <p:cNvSpPr>
            <a:spLocks noChangeShapeType="1"/>
          </p:cNvSpPr>
          <p:nvPr/>
        </p:nvSpPr>
        <p:spPr bwMode="auto">
          <a:xfrm>
            <a:off x="7010400" y="1752600"/>
            <a:ext cx="990600"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NZ"/>
          </a:p>
        </p:txBody>
      </p:sp>
      <p:sp>
        <p:nvSpPr>
          <p:cNvPr id="23582" name="Text Box 30"/>
          <p:cNvSpPr txBox="1">
            <a:spLocks noChangeArrowheads="1"/>
          </p:cNvSpPr>
          <p:nvPr/>
        </p:nvSpPr>
        <p:spPr bwMode="auto">
          <a:xfrm>
            <a:off x="6324600" y="3325813"/>
            <a:ext cx="70802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a:solidFill>
                  <a:srgbClr val="000000"/>
                </a:solidFill>
                <a:latin typeface="Times New Roman" charset="0"/>
              </a:rPr>
              <a:t>n = 2</a:t>
            </a:r>
          </a:p>
        </p:txBody>
      </p:sp>
      <p:sp>
        <p:nvSpPr>
          <p:cNvPr id="23583" name="Text Box 31"/>
          <p:cNvSpPr txBox="1">
            <a:spLocks noChangeArrowheads="1"/>
          </p:cNvSpPr>
          <p:nvPr/>
        </p:nvSpPr>
        <p:spPr bwMode="auto">
          <a:xfrm>
            <a:off x="6324600" y="4773613"/>
            <a:ext cx="70802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a:solidFill>
                  <a:srgbClr val="000000"/>
                </a:solidFill>
                <a:latin typeface="Times New Roman" charset="0"/>
              </a:rPr>
              <a:t>n = 1</a:t>
            </a:r>
          </a:p>
        </p:txBody>
      </p:sp>
      <p:sp>
        <p:nvSpPr>
          <p:cNvPr id="23584" name="Text Box 32"/>
          <p:cNvSpPr txBox="1">
            <a:spLocks noChangeArrowheads="1"/>
          </p:cNvSpPr>
          <p:nvPr/>
        </p:nvSpPr>
        <p:spPr bwMode="auto">
          <a:xfrm>
            <a:off x="6324600" y="2563813"/>
            <a:ext cx="70802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a:solidFill>
                  <a:srgbClr val="000000"/>
                </a:solidFill>
                <a:latin typeface="Times New Roman" charset="0"/>
              </a:rPr>
              <a:t>n = 3</a:t>
            </a:r>
          </a:p>
        </p:txBody>
      </p:sp>
      <p:sp>
        <p:nvSpPr>
          <p:cNvPr id="23585" name="Text Box 33"/>
          <p:cNvSpPr txBox="1">
            <a:spLocks noChangeArrowheads="1"/>
          </p:cNvSpPr>
          <p:nvPr/>
        </p:nvSpPr>
        <p:spPr bwMode="auto">
          <a:xfrm>
            <a:off x="6324600" y="2030413"/>
            <a:ext cx="70802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a:solidFill>
                  <a:srgbClr val="000000"/>
                </a:solidFill>
                <a:latin typeface="Times New Roman" charset="0"/>
              </a:rPr>
              <a:t>n = 4</a:t>
            </a:r>
          </a:p>
        </p:txBody>
      </p:sp>
      <p:sp>
        <p:nvSpPr>
          <p:cNvPr id="23586" name="Text Box 34"/>
          <p:cNvSpPr txBox="1">
            <a:spLocks noChangeArrowheads="1"/>
          </p:cNvSpPr>
          <p:nvPr/>
        </p:nvSpPr>
        <p:spPr bwMode="auto">
          <a:xfrm>
            <a:off x="6324600" y="1725613"/>
            <a:ext cx="70802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a:solidFill>
                  <a:srgbClr val="000000"/>
                </a:solidFill>
                <a:latin typeface="Times New Roman" charset="0"/>
              </a:rPr>
              <a:t>n = 5</a:t>
            </a:r>
          </a:p>
        </p:txBody>
      </p:sp>
      <p:sp>
        <p:nvSpPr>
          <p:cNvPr id="23587" name="Text Box 35"/>
          <p:cNvSpPr txBox="1">
            <a:spLocks noChangeArrowheads="1"/>
          </p:cNvSpPr>
          <p:nvPr/>
        </p:nvSpPr>
        <p:spPr bwMode="auto">
          <a:xfrm>
            <a:off x="8142288" y="3352800"/>
            <a:ext cx="1001712"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a:solidFill>
                  <a:srgbClr val="000000"/>
                </a:solidFill>
                <a:latin typeface="Symbol" pitchFamily="18" charset="2"/>
              </a:rPr>
              <a:t>-</a:t>
            </a:r>
            <a:r>
              <a:rPr lang="en-US" altLang="en-US" sz="2000">
                <a:solidFill>
                  <a:srgbClr val="000000"/>
                </a:solidFill>
                <a:latin typeface="Times New Roman" charset="0"/>
              </a:rPr>
              <a:t>3.4 eV</a:t>
            </a:r>
          </a:p>
        </p:txBody>
      </p:sp>
      <p:sp>
        <p:nvSpPr>
          <p:cNvPr id="23588" name="Text Box 36"/>
          <p:cNvSpPr txBox="1">
            <a:spLocks noChangeArrowheads="1"/>
          </p:cNvSpPr>
          <p:nvPr/>
        </p:nvSpPr>
        <p:spPr bwMode="auto">
          <a:xfrm>
            <a:off x="8142288" y="2514600"/>
            <a:ext cx="1001712"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a:solidFill>
                  <a:srgbClr val="000000"/>
                </a:solidFill>
                <a:latin typeface="Symbol" pitchFamily="18" charset="2"/>
              </a:rPr>
              <a:t>-</a:t>
            </a:r>
            <a:r>
              <a:rPr lang="en-US" altLang="en-US" sz="2000">
                <a:solidFill>
                  <a:srgbClr val="000000"/>
                </a:solidFill>
                <a:latin typeface="Times New Roman" charset="0"/>
              </a:rPr>
              <a:t>1.5 eV</a:t>
            </a:r>
          </a:p>
        </p:txBody>
      </p:sp>
      <p:sp>
        <p:nvSpPr>
          <p:cNvPr id="23589" name="Text Box 37"/>
          <p:cNvSpPr txBox="1">
            <a:spLocks noChangeArrowheads="1"/>
          </p:cNvSpPr>
          <p:nvPr/>
        </p:nvSpPr>
        <p:spPr bwMode="auto">
          <a:xfrm>
            <a:off x="8015288" y="1981200"/>
            <a:ext cx="1128712"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a:solidFill>
                  <a:srgbClr val="000000"/>
                </a:solidFill>
                <a:latin typeface="Symbol" pitchFamily="18" charset="2"/>
              </a:rPr>
              <a:t>-</a:t>
            </a:r>
            <a:r>
              <a:rPr lang="en-US" altLang="en-US" sz="2000">
                <a:solidFill>
                  <a:srgbClr val="000000"/>
                </a:solidFill>
                <a:latin typeface="Times New Roman" charset="0"/>
              </a:rPr>
              <a:t>0.85 eV</a:t>
            </a:r>
          </a:p>
        </p:txBody>
      </p:sp>
      <p:sp>
        <p:nvSpPr>
          <p:cNvPr id="23590" name="Text Box 38"/>
          <p:cNvSpPr txBox="1">
            <a:spLocks noChangeArrowheads="1"/>
          </p:cNvSpPr>
          <p:nvPr/>
        </p:nvSpPr>
        <p:spPr bwMode="auto">
          <a:xfrm>
            <a:off x="8015288" y="1692275"/>
            <a:ext cx="1128712"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a:solidFill>
                  <a:srgbClr val="000000"/>
                </a:solidFill>
                <a:latin typeface="Symbol" pitchFamily="18" charset="2"/>
              </a:rPr>
              <a:t>-</a:t>
            </a:r>
            <a:r>
              <a:rPr lang="en-US" altLang="en-US" sz="2000">
                <a:solidFill>
                  <a:srgbClr val="000000"/>
                </a:solidFill>
                <a:latin typeface="Times New Roman" charset="0"/>
              </a:rPr>
              <a:t>0.54 eV</a:t>
            </a:r>
          </a:p>
        </p:txBody>
      </p:sp>
      <p:sp>
        <p:nvSpPr>
          <p:cNvPr id="23591" name="Line 39"/>
          <p:cNvSpPr>
            <a:spLocks noChangeShapeType="1"/>
          </p:cNvSpPr>
          <p:nvPr/>
        </p:nvSpPr>
        <p:spPr bwMode="auto">
          <a:xfrm>
            <a:off x="7010400" y="1676400"/>
            <a:ext cx="990600"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NZ"/>
          </a:p>
        </p:txBody>
      </p:sp>
      <p:sp>
        <p:nvSpPr>
          <p:cNvPr id="23592" name="Line 40"/>
          <p:cNvSpPr>
            <a:spLocks noChangeShapeType="1"/>
          </p:cNvSpPr>
          <p:nvPr/>
        </p:nvSpPr>
        <p:spPr bwMode="auto">
          <a:xfrm>
            <a:off x="7015163" y="1624013"/>
            <a:ext cx="990600"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NZ"/>
          </a:p>
        </p:txBody>
      </p:sp>
      <p:sp>
        <p:nvSpPr>
          <p:cNvPr id="23593" name="Line 41"/>
          <p:cNvSpPr>
            <a:spLocks noChangeShapeType="1"/>
          </p:cNvSpPr>
          <p:nvPr/>
        </p:nvSpPr>
        <p:spPr bwMode="auto">
          <a:xfrm>
            <a:off x="7013575" y="1590675"/>
            <a:ext cx="990600"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NZ"/>
          </a:p>
        </p:txBody>
      </p:sp>
      <p:sp>
        <p:nvSpPr>
          <p:cNvPr id="23594" name="Rectangle 42"/>
          <p:cNvSpPr>
            <a:spLocks noChangeArrowheads="1"/>
          </p:cNvSpPr>
          <p:nvPr/>
        </p:nvSpPr>
        <p:spPr bwMode="auto">
          <a:xfrm>
            <a:off x="7010400" y="1143000"/>
            <a:ext cx="990600" cy="428625"/>
          </a:xfrm>
          <a:prstGeom prst="rect">
            <a:avLst/>
          </a:prstGeom>
          <a:solidFill>
            <a:schemeClr val="accent1"/>
          </a:solidFill>
          <a:ln w="9525">
            <a:solidFill>
              <a:srgbClr val="000000"/>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NZ" altLang="en-US"/>
          </a:p>
        </p:txBody>
      </p:sp>
      <p:sp>
        <p:nvSpPr>
          <p:cNvPr id="23595" name="Text Box 43"/>
          <p:cNvSpPr txBox="1">
            <a:spLocks noChangeArrowheads="1"/>
          </p:cNvSpPr>
          <p:nvPr/>
        </p:nvSpPr>
        <p:spPr bwMode="auto">
          <a:xfrm>
            <a:off x="6265863" y="974725"/>
            <a:ext cx="7620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a:solidFill>
                  <a:srgbClr val="000000"/>
                </a:solidFill>
                <a:latin typeface="Times New Roman" charset="0"/>
              </a:rPr>
              <a:t>n = </a:t>
            </a:r>
            <a:r>
              <a:rPr lang="en-US" altLang="en-US" sz="2000">
                <a:solidFill>
                  <a:srgbClr val="000000"/>
                </a:solidFill>
                <a:latin typeface="Times New Roman" charset="0"/>
                <a:sym typeface="Symbol" pitchFamily="18" charset="2"/>
              </a:rPr>
              <a:t></a:t>
            </a:r>
            <a:endParaRPr lang="en-US" altLang="en-US" sz="2000">
              <a:solidFill>
                <a:srgbClr val="000000"/>
              </a:solidFill>
              <a:latin typeface="Times New Roman" charset="0"/>
            </a:endParaRPr>
          </a:p>
        </p:txBody>
      </p:sp>
      <p:sp>
        <p:nvSpPr>
          <p:cNvPr id="23596" name="Text Box 44"/>
          <p:cNvSpPr txBox="1">
            <a:spLocks noChangeArrowheads="1"/>
          </p:cNvSpPr>
          <p:nvPr/>
        </p:nvSpPr>
        <p:spPr bwMode="auto">
          <a:xfrm>
            <a:off x="8094663" y="939800"/>
            <a:ext cx="671512"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a:solidFill>
                  <a:srgbClr val="000000"/>
                </a:solidFill>
                <a:latin typeface="Times New Roman" charset="0"/>
              </a:rPr>
              <a:t>0 eV</a:t>
            </a:r>
          </a:p>
        </p:txBody>
      </p:sp>
      <p:sp>
        <p:nvSpPr>
          <p:cNvPr id="23597" name="Rectangle 45"/>
          <p:cNvSpPr>
            <a:spLocks noChangeArrowheads="1"/>
          </p:cNvSpPr>
          <p:nvPr/>
        </p:nvSpPr>
        <p:spPr bwMode="auto">
          <a:xfrm>
            <a:off x="3378200" y="5661025"/>
            <a:ext cx="3886200" cy="10668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NZ" altLang="en-US"/>
          </a:p>
        </p:txBody>
      </p:sp>
      <p:sp>
        <p:nvSpPr>
          <p:cNvPr id="23598" name="Rectangle 46" descr="Light vertical"/>
          <p:cNvSpPr>
            <a:spLocks noChangeArrowheads="1"/>
          </p:cNvSpPr>
          <p:nvPr/>
        </p:nvSpPr>
        <p:spPr bwMode="auto">
          <a:xfrm>
            <a:off x="6426200" y="5661025"/>
            <a:ext cx="838200" cy="1066800"/>
          </a:xfrm>
          <a:prstGeom prst="rect">
            <a:avLst/>
          </a:prstGeom>
          <a:pattFill prst="ltVert">
            <a:fgClr>
              <a:schemeClr val="tx1"/>
            </a:fgClr>
            <a:bgClr>
              <a:srgbClr val="FFFFFF"/>
            </a:bgClr>
          </a:pattFill>
          <a:ln w="9525">
            <a:solidFill>
              <a:srgbClr val="000000"/>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NZ" altLang="en-US"/>
          </a:p>
        </p:txBody>
      </p:sp>
      <p:grpSp>
        <p:nvGrpSpPr>
          <p:cNvPr id="2" name="Group 47"/>
          <p:cNvGrpSpPr>
            <a:grpSpLocks/>
          </p:cNvGrpSpPr>
          <p:nvPr/>
        </p:nvGrpSpPr>
        <p:grpSpPr bwMode="auto">
          <a:xfrm>
            <a:off x="3505200" y="2720975"/>
            <a:ext cx="3684588" cy="3984625"/>
            <a:chOff x="2191" y="1728"/>
            <a:chExt cx="2321" cy="2510"/>
          </a:xfrm>
        </p:grpSpPr>
        <p:sp>
          <p:nvSpPr>
            <p:cNvPr id="23619" name="Line 48"/>
            <p:cNvSpPr>
              <a:spLocks noChangeShapeType="1"/>
            </p:cNvSpPr>
            <p:nvPr/>
          </p:nvSpPr>
          <p:spPr bwMode="auto">
            <a:xfrm>
              <a:off x="4512" y="1728"/>
              <a:ext cx="0" cy="480"/>
            </a:xfrm>
            <a:prstGeom prst="line">
              <a:avLst/>
            </a:prstGeom>
            <a:noFill/>
            <a:ln w="38100">
              <a:solidFill>
                <a:srgbClr val="CC33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NZ"/>
            </a:p>
          </p:txBody>
        </p:sp>
        <p:grpSp>
          <p:nvGrpSpPr>
            <p:cNvPr id="23620" name="Group 49"/>
            <p:cNvGrpSpPr>
              <a:grpSpLocks/>
            </p:cNvGrpSpPr>
            <p:nvPr/>
          </p:nvGrpSpPr>
          <p:grpSpPr bwMode="auto">
            <a:xfrm>
              <a:off x="2191" y="3319"/>
              <a:ext cx="356" cy="919"/>
              <a:chOff x="2191" y="3319"/>
              <a:chExt cx="356" cy="919"/>
            </a:xfrm>
          </p:grpSpPr>
          <p:sp>
            <p:nvSpPr>
              <p:cNvPr id="23621" name="Line 50"/>
              <p:cNvSpPr>
                <a:spLocks noChangeShapeType="1"/>
              </p:cNvSpPr>
              <p:nvPr/>
            </p:nvSpPr>
            <p:spPr bwMode="auto">
              <a:xfrm>
                <a:off x="2368" y="3566"/>
                <a:ext cx="0" cy="672"/>
              </a:xfrm>
              <a:prstGeom prst="line">
                <a:avLst/>
              </a:prstGeom>
              <a:noFill/>
              <a:ln w="76200">
                <a:solidFill>
                  <a:srgbClr val="CC3300"/>
                </a:solidFill>
                <a:round/>
                <a:headEnd/>
                <a:tailEnd/>
              </a:ln>
              <a:extLst>
                <a:ext uri="{909E8E84-426E-40dd-AFC4-6F175D3DCCD1}">
                  <a14:hiddenFill xmlns="" xmlns:a14="http://schemas.microsoft.com/office/drawing/2010/main">
                    <a:noFill/>
                  </a14:hiddenFill>
                </a:ext>
              </a:extLst>
            </p:spPr>
            <p:txBody>
              <a:bodyPr wrap="none" anchor="ctr"/>
              <a:lstStyle/>
              <a:p>
                <a:endParaRPr lang="en-NZ"/>
              </a:p>
            </p:txBody>
          </p:sp>
          <p:sp>
            <p:nvSpPr>
              <p:cNvPr id="23622" name="Text Box 51"/>
              <p:cNvSpPr txBox="1">
                <a:spLocks noChangeArrowheads="1"/>
              </p:cNvSpPr>
              <p:nvPr/>
            </p:nvSpPr>
            <p:spPr bwMode="auto">
              <a:xfrm>
                <a:off x="2191" y="3319"/>
                <a:ext cx="356"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a:solidFill>
                      <a:srgbClr val="000000"/>
                    </a:solidFill>
                    <a:latin typeface="Times New Roman" charset="0"/>
                  </a:rPr>
                  <a:t>656</a:t>
                </a:r>
              </a:p>
            </p:txBody>
          </p:sp>
        </p:grpSp>
      </p:grpSp>
      <p:grpSp>
        <p:nvGrpSpPr>
          <p:cNvPr id="4" name="Group 52"/>
          <p:cNvGrpSpPr>
            <a:grpSpLocks/>
          </p:cNvGrpSpPr>
          <p:nvPr/>
        </p:nvGrpSpPr>
        <p:grpSpPr bwMode="auto">
          <a:xfrm>
            <a:off x="4821238" y="2209800"/>
            <a:ext cx="2570162" cy="4518025"/>
            <a:chOff x="3037" y="1392"/>
            <a:chExt cx="1619" cy="2846"/>
          </a:xfrm>
        </p:grpSpPr>
        <p:sp>
          <p:nvSpPr>
            <p:cNvPr id="23615" name="Line 53"/>
            <p:cNvSpPr>
              <a:spLocks noChangeShapeType="1"/>
            </p:cNvSpPr>
            <p:nvPr/>
          </p:nvSpPr>
          <p:spPr bwMode="auto">
            <a:xfrm>
              <a:off x="4656" y="1392"/>
              <a:ext cx="0" cy="816"/>
            </a:xfrm>
            <a:prstGeom prst="line">
              <a:avLst/>
            </a:prstGeom>
            <a:noFill/>
            <a:ln w="38100">
              <a:solidFill>
                <a:srgbClr val="0099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NZ"/>
            </a:p>
          </p:txBody>
        </p:sp>
        <p:grpSp>
          <p:nvGrpSpPr>
            <p:cNvPr id="23616" name="Group 54"/>
            <p:cNvGrpSpPr>
              <a:grpSpLocks/>
            </p:cNvGrpSpPr>
            <p:nvPr/>
          </p:nvGrpSpPr>
          <p:grpSpPr bwMode="auto">
            <a:xfrm>
              <a:off x="3037" y="3317"/>
              <a:ext cx="356" cy="921"/>
              <a:chOff x="3037" y="3317"/>
              <a:chExt cx="356" cy="921"/>
            </a:xfrm>
          </p:grpSpPr>
          <p:sp>
            <p:nvSpPr>
              <p:cNvPr id="23617" name="Line 55"/>
              <p:cNvSpPr>
                <a:spLocks noChangeShapeType="1"/>
              </p:cNvSpPr>
              <p:nvPr/>
            </p:nvSpPr>
            <p:spPr bwMode="auto">
              <a:xfrm>
                <a:off x="3232" y="3566"/>
                <a:ext cx="0" cy="672"/>
              </a:xfrm>
              <a:prstGeom prst="line">
                <a:avLst/>
              </a:prstGeom>
              <a:noFill/>
              <a:ln w="76200">
                <a:solidFill>
                  <a:srgbClr val="009900"/>
                </a:solidFill>
                <a:round/>
                <a:headEnd/>
                <a:tailEnd/>
              </a:ln>
              <a:extLst>
                <a:ext uri="{909E8E84-426E-40dd-AFC4-6F175D3DCCD1}">
                  <a14:hiddenFill xmlns="" xmlns:a14="http://schemas.microsoft.com/office/drawing/2010/main">
                    <a:noFill/>
                  </a14:hiddenFill>
                </a:ext>
              </a:extLst>
            </p:spPr>
            <p:txBody>
              <a:bodyPr wrap="none" anchor="ctr"/>
              <a:lstStyle/>
              <a:p>
                <a:endParaRPr lang="en-NZ"/>
              </a:p>
            </p:txBody>
          </p:sp>
          <p:sp>
            <p:nvSpPr>
              <p:cNvPr id="23618" name="Text Box 56"/>
              <p:cNvSpPr txBox="1">
                <a:spLocks noChangeArrowheads="1"/>
              </p:cNvSpPr>
              <p:nvPr/>
            </p:nvSpPr>
            <p:spPr bwMode="auto">
              <a:xfrm>
                <a:off x="3037" y="3317"/>
                <a:ext cx="356"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a:solidFill>
                      <a:srgbClr val="000000"/>
                    </a:solidFill>
                    <a:latin typeface="Times New Roman" charset="0"/>
                  </a:rPr>
                  <a:t>486</a:t>
                </a:r>
              </a:p>
            </p:txBody>
          </p:sp>
        </p:grpSp>
      </p:grpSp>
      <p:grpSp>
        <p:nvGrpSpPr>
          <p:cNvPr id="6" name="Group 57"/>
          <p:cNvGrpSpPr>
            <a:grpSpLocks/>
          </p:cNvGrpSpPr>
          <p:nvPr/>
        </p:nvGrpSpPr>
        <p:grpSpPr bwMode="auto">
          <a:xfrm>
            <a:off x="5405438" y="1905000"/>
            <a:ext cx="2214562" cy="4822825"/>
            <a:chOff x="3405" y="1200"/>
            <a:chExt cx="1395" cy="3038"/>
          </a:xfrm>
        </p:grpSpPr>
        <p:sp>
          <p:nvSpPr>
            <p:cNvPr id="23611" name="Line 58"/>
            <p:cNvSpPr>
              <a:spLocks noChangeShapeType="1"/>
            </p:cNvSpPr>
            <p:nvPr/>
          </p:nvSpPr>
          <p:spPr bwMode="auto">
            <a:xfrm>
              <a:off x="4800" y="1200"/>
              <a:ext cx="0" cy="1008"/>
            </a:xfrm>
            <a:prstGeom prst="line">
              <a:avLst/>
            </a:prstGeom>
            <a:noFill/>
            <a:ln w="38100">
              <a:solidFill>
                <a:schemeClr val="accent2"/>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NZ"/>
            </a:p>
          </p:txBody>
        </p:sp>
        <p:grpSp>
          <p:nvGrpSpPr>
            <p:cNvPr id="23612" name="Group 59"/>
            <p:cNvGrpSpPr>
              <a:grpSpLocks/>
            </p:cNvGrpSpPr>
            <p:nvPr/>
          </p:nvGrpSpPr>
          <p:grpSpPr bwMode="auto">
            <a:xfrm>
              <a:off x="3405" y="3320"/>
              <a:ext cx="356" cy="918"/>
              <a:chOff x="3405" y="3320"/>
              <a:chExt cx="356" cy="918"/>
            </a:xfrm>
          </p:grpSpPr>
          <p:sp>
            <p:nvSpPr>
              <p:cNvPr id="23613" name="Line 60"/>
              <p:cNvSpPr>
                <a:spLocks noChangeShapeType="1"/>
              </p:cNvSpPr>
              <p:nvPr/>
            </p:nvSpPr>
            <p:spPr bwMode="auto">
              <a:xfrm>
                <a:off x="3616" y="3566"/>
                <a:ext cx="0" cy="672"/>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wrap="none" anchor="ctr"/>
              <a:lstStyle/>
              <a:p>
                <a:endParaRPr lang="en-NZ"/>
              </a:p>
            </p:txBody>
          </p:sp>
          <p:sp>
            <p:nvSpPr>
              <p:cNvPr id="23614" name="Text Box 61"/>
              <p:cNvSpPr txBox="1">
                <a:spLocks noChangeArrowheads="1"/>
              </p:cNvSpPr>
              <p:nvPr/>
            </p:nvSpPr>
            <p:spPr bwMode="auto">
              <a:xfrm>
                <a:off x="3405" y="3320"/>
                <a:ext cx="356"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a:solidFill>
                      <a:srgbClr val="000000"/>
                    </a:solidFill>
                    <a:latin typeface="Times New Roman" charset="0"/>
                  </a:rPr>
                  <a:t>434</a:t>
                </a:r>
              </a:p>
            </p:txBody>
          </p:sp>
        </p:grpSp>
      </p:grpSp>
      <p:grpSp>
        <p:nvGrpSpPr>
          <p:cNvPr id="8" name="Group 62"/>
          <p:cNvGrpSpPr>
            <a:grpSpLocks/>
          </p:cNvGrpSpPr>
          <p:nvPr/>
        </p:nvGrpSpPr>
        <p:grpSpPr bwMode="auto">
          <a:xfrm>
            <a:off x="5927725" y="1752600"/>
            <a:ext cx="1920875" cy="4975225"/>
            <a:chOff x="3734" y="1104"/>
            <a:chExt cx="1210" cy="3134"/>
          </a:xfrm>
        </p:grpSpPr>
        <p:sp>
          <p:nvSpPr>
            <p:cNvPr id="23607" name="Line 63"/>
            <p:cNvSpPr>
              <a:spLocks noChangeShapeType="1"/>
            </p:cNvSpPr>
            <p:nvPr/>
          </p:nvSpPr>
          <p:spPr bwMode="auto">
            <a:xfrm>
              <a:off x="4944" y="1104"/>
              <a:ext cx="0" cy="1104"/>
            </a:xfrm>
            <a:prstGeom prst="line">
              <a:avLst/>
            </a:prstGeom>
            <a:noFill/>
            <a:ln w="38100">
              <a:solidFill>
                <a:srgbClr val="9122EC"/>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NZ"/>
            </a:p>
          </p:txBody>
        </p:sp>
        <p:grpSp>
          <p:nvGrpSpPr>
            <p:cNvPr id="23608" name="Group 64"/>
            <p:cNvGrpSpPr>
              <a:grpSpLocks/>
            </p:cNvGrpSpPr>
            <p:nvPr/>
          </p:nvGrpSpPr>
          <p:grpSpPr bwMode="auto">
            <a:xfrm>
              <a:off x="3734" y="3318"/>
              <a:ext cx="356" cy="920"/>
              <a:chOff x="3734" y="3318"/>
              <a:chExt cx="356" cy="920"/>
            </a:xfrm>
          </p:grpSpPr>
          <p:sp>
            <p:nvSpPr>
              <p:cNvPr id="23609" name="Line 65"/>
              <p:cNvSpPr>
                <a:spLocks noChangeShapeType="1"/>
              </p:cNvSpPr>
              <p:nvPr/>
            </p:nvSpPr>
            <p:spPr bwMode="auto">
              <a:xfrm>
                <a:off x="3856" y="3566"/>
                <a:ext cx="0" cy="672"/>
              </a:xfrm>
              <a:prstGeom prst="line">
                <a:avLst/>
              </a:prstGeom>
              <a:noFill/>
              <a:ln w="76200">
                <a:solidFill>
                  <a:srgbClr val="9122EC"/>
                </a:solidFill>
                <a:round/>
                <a:headEnd/>
                <a:tailEnd/>
              </a:ln>
              <a:extLst>
                <a:ext uri="{909E8E84-426E-40dd-AFC4-6F175D3DCCD1}">
                  <a14:hiddenFill xmlns="" xmlns:a14="http://schemas.microsoft.com/office/drawing/2010/main">
                    <a:noFill/>
                  </a14:hiddenFill>
                </a:ext>
              </a:extLst>
            </p:spPr>
            <p:txBody>
              <a:bodyPr wrap="none" anchor="ctr"/>
              <a:lstStyle/>
              <a:p>
                <a:endParaRPr lang="en-NZ"/>
              </a:p>
            </p:txBody>
          </p:sp>
          <p:sp>
            <p:nvSpPr>
              <p:cNvPr id="23610" name="Text Box 66"/>
              <p:cNvSpPr txBox="1">
                <a:spLocks noChangeArrowheads="1"/>
              </p:cNvSpPr>
              <p:nvPr/>
            </p:nvSpPr>
            <p:spPr bwMode="auto">
              <a:xfrm>
                <a:off x="3734" y="3318"/>
                <a:ext cx="356"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a:solidFill>
                      <a:srgbClr val="000000"/>
                    </a:solidFill>
                    <a:latin typeface="Times New Roman" charset="0"/>
                  </a:rPr>
                  <a:t>410</a:t>
                </a:r>
              </a:p>
            </p:txBody>
          </p:sp>
        </p:grpSp>
      </p:grpSp>
      <p:sp>
        <p:nvSpPr>
          <p:cNvPr id="23603" name="Text Box 67"/>
          <p:cNvSpPr txBox="1">
            <a:spLocks noChangeArrowheads="1"/>
          </p:cNvSpPr>
          <p:nvPr/>
        </p:nvSpPr>
        <p:spPr bwMode="auto">
          <a:xfrm>
            <a:off x="388937" y="152400"/>
            <a:ext cx="6492875"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800" b="1" dirty="0">
                <a:solidFill>
                  <a:srgbClr val="000000"/>
                </a:solidFill>
              </a:rPr>
              <a:t>Hydrogen </a:t>
            </a:r>
            <a:r>
              <a:rPr lang="en-US" altLang="en-US" sz="2800" b="1" dirty="0" smtClean="0">
                <a:solidFill>
                  <a:srgbClr val="000000"/>
                </a:solidFill>
              </a:rPr>
              <a:t>Atom – visible emission</a:t>
            </a:r>
            <a:endParaRPr lang="en-US" altLang="en-US" sz="2800" b="1" dirty="0">
              <a:solidFill>
                <a:srgbClr val="000000"/>
              </a:solidFill>
            </a:endParaRPr>
          </a:p>
        </p:txBody>
      </p:sp>
      <p:sp>
        <p:nvSpPr>
          <p:cNvPr id="23604" name="Oval 68"/>
          <p:cNvSpPr>
            <a:spLocks noChangeArrowheads="1"/>
          </p:cNvSpPr>
          <p:nvPr/>
        </p:nvSpPr>
        <p:spPr bwMode="auto">
          <a:xfrm>
            <a:off x="1857375" y="2057400"/>
            <a:ext cx="2667000" cy="304800"/>
          </a:xfrm>
          <a:prstGeom prst="ellipse">
            <a:avLst/>
          </a:prstGeom>
          <a:noFill/>
          <a:ln w="38100">
            <a:solidFill>
              <a:srgbClr val="000000"/>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NZ" altLang="en-US"/>
          </a:p>
        </p:txBody>
      </p:sp>
      <p:sp>
        <p:nvSpPr>
          <p:cNvPr id="23605" name="Line 69"/>
          <p:cNvSpPr>
            <a:spLocks noChangeShapeType="1"/>
          </p:cNvSpPr>
          <p:nvPr/>
        </p:nvSpPr>
        <p:spPr bwMode="auto">
          <a:xfrm>
            <a:off x="3200400" y="2208213"/>
            <a:ext cx="1350963" cy="1587"/>
          </a:xfrm>
          <a:prstGeom prst="line">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NZ"/>
          </a:p>
        </p:txBody>
      </p:sp>
      <p:sp>
        <p:nvSpPr>
          <p:cNvPr id="23606" name="Text Box 70"/>
          <p:cNvSpPr txBox="1">
            <a:spLocks noChangeArrowheads="1"/>
          </p:cNvSpPr>
          <p:nvPr/>
        </p:nvSpPr>
        <p:spPr bwMode="auto">
          <a:xfrm>
            <a:off x="3657600" y="1676400"/>
            <a:ext cx="42068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a:solidFill>
                  <a:srgbClr val="000000"/>
                </a:solidFill>
                <a:latin typeface="Times New Roman" charset="0"/>
              </a:rPr>
              <a:t>r</a:t>
            </a:r>
            <a:r>
              <a:rPr lang="en-US" altLang="en-US" sz="2000" baseline="-25000">
                <a:solidFill>
                  <a:srgbClr val="000000"/>
                </a:solidFill>
                <a:latin typeface="Times New Roman" charset="0"/>
              </a:rPr>
              <a:t>4</a:t>
            </a:r>
            <a:endParaRPr lang="en-US" altLang="en-US" sz="2000">
              <a:solidFill>
                <a:srgbClr val="000000"/>
              </a:solidFill>
              <a:latin typeface="Times New Roman" charset="0"/>
            </a:endParaRPr>
          </a:p>
        </p:txBody>
      </p:sp>
    </p:spTree>
    <p:extLst>
      <p:ext uri="{BB962C8B-B14F-4D97-AF65-F5344CB8AC3E}">
        <p14:creationId xmlns:p14="http://schemas.microsoft.com/office/powerpoint/2010/main" val="17747309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nvGraphicFramePr>
        <p:xfrm>
          <a:off x="762000" y="457200"/>
          <a:ext cx="4359275" cy="1785938"/>
        </p:xfrm>
        <a:graphic>
          <a:graphicData uri="http://schemas.openxmlformats.org/presentationml/2006/ole">
            <mc:AlternateContent xmlns:mc="http://schemas.openxmlformats.org/markup-compatibility/2006">
              <mc:Choice xmlns:v="urn:schemas-microsoft-com:vml" Requires="v">
                <p:oleObj spid="_x0000_s39978" name="Equation" r:id="rId3" imgW="1054080" imgH="431640" progId="Equation.3">
                  <p:embed/>
                </p:oleObj>
              </mc:Choice>
              <mc:Fallback>
                <p:oleObj name="Equation" r:id="rId3" imgW="1054080" imgH="431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57200"/>
                        <a:ext cx="4359275" cy="17859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1267" name="Object 3"/>
          <p:cNvGraphicFramePr>
            <a:graphicFrameLocks noChangeAspect="1"/>
          </p:cNvGraphicFramePr>
          <p:nvPr/>
        </p:nvGraphicFramePr>
        <p:xfrm>
          <a:off x="5638800" y="457200"/>
          <a:ext cx="2719388" cy="1404938"/>
        </p:xfrm>
        <a:graphic>
          <a:graphicData uri="http://schemas.openxmlformats.org/presentationml/2006/ole">
            <mc:AlternateContent xmlns:mc="http://schemas.openxmlformats.org/markup-compatibility/2006">
              <mc:Choice xmlns:v="urn:schemas-microsoft-com:vml" Requires="v">
                <p:oleObj spid="_x0000_s39979" name="Equation" r:id="rId5" imgW="761760" imgH="393480" progId="Equation.3">
                  <p:embed/>
                </p:oleObj>
              </mc:Choice>
              <mc:Fallback>
                <p:oleObj name="Equation" r:id="rId5" imgW="761760" imgH="39348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457200"/>
                        <a:ext cx="2719388" cy="14049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nvGraphicFramePr>
        <p:xfrm>
          <a:off x="685800" y="2895600"/>
          <a:ext cx="3505200" cy="3510643"/>
        </p:xfrm>
        <a:graphic>
          <a:graphicData uri="http://schemas.openxmlformats.org/presentationml/2006/ole">
            <mc:AlternateContent xmlns:mc="http://schemas.openxmlformats.org/markup-compatibility/2006">
              <mc:Choice xmlns:v="urn:schemas-microsoft-com:vml" Requires="v">
                <p:oleObj spid="_x0000_s39980" name="Equation" r:id="rId7" imgW="1066680" imgH="1091880" progId="Equation.3">
                  <p:embed/>
                </p:oleObj>
              </mc:Choice>
              <mc:Fallback>
                <p:oleObj name="Equation" r:id="rId7" imgW="1066680" imgH="109188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2895600"/>
                        <a:ext cx="3505200" cy="351064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5" name="Rectangle 4"/>
          <p:cNvSpPr/>
          <p:nvPr/>
        </p:nvSpPr>
        <p:spPr>
          <a:xfrm>
            <a:off x="6477000" y="1905000"/>
            <a:ext cx="1800494"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Bohr</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6" name="Rectangle 5"/>
          <p:cNvSpPr/>
          <p:nvPr/>
        </p:nvSpPr>
        <p:spPr>
          <a:xfrm>
            <a:off x="1447800" y="1905000"/>
            <a:ext cx="2531463"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Balmer</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7" name="Picture 4"/>
          <p:cNvPicPr>
            <a:picLocks noChangeAspect="1" noChangeArrowheads="1"/>
          </p:cNvPicPr>
          <p:nvPr/>
        </p:nvPicPr>
        <p:blipFill>
          <a:blip r:embed="rId9" cstate="print"/>
          <a:srcRect/>
          <a:stretch>
            <a:fillRect/>
          </a:stretch>
        </p:blipFill>
        <p:spPr bwMode="auto">
          <a:xfrm>
            <a:off x="4876800" y="2667000"/>
            <a:ext cx="3541664" cy="3918089"/>
          </a:xfrm>
          <a:prstGeom prst="rect">
            <a:avLst/>
          </a:prstGeom>
          <a:noFill/>
          <a:ln w="9525">
            <a:noFill/>
            <a:miter lim="800000"/>
            <a:headEnd/>
            <a:tailEnd/>
          </a:ln>
        </p:spPr>
      </p:pic>
      <p:graphicFrame>
        <p:nvGraphicFramePr>
          <p:cNvPr id="11269" name="Object 5"/>
          <p:cNvGraphicFramePr>
            <a:graphicFrameLocks noChangeAspect="1"/>
          </p:cNvGraphicFramePr>
          <p:nvPr/>
        </p:nvGraphicFramePr>
        <p:xfrm>
          <a:off x="6781800" y="5029200"/>
          <a:ext cx="1978025" cy="776187"/>
        </p:xfrm>
        <a:graphic>
          <a:graphicData uri="http://schemas.openxmlformats.org/presentationml/2006/ole">
            <mc:AlternateContent xmlns:mc="http://schemas.openxmlformats.org/markup-compatibility/2006">
              <mc:Choice xmlns:v="urn:schemas-microsoft-com:vml" Requires="v">
                <p:oleObj spid="_x0000_s39981" name="Equation" r:id="rId10" imgW="1002960" imgH="393480" progId="Equation.3">
                  <p:embed/>
                </p:oleObj>
              </mc:Choice>
              <mc:Fallback>
                <p:oleObj name="Equation" r:id="rId10" imgW="1002960" imgH="393480" progId="Equation.3">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81800" y="5029200"/>
                        <a:ext cx="1978025" cy="7761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8194" name="Picture 5" descr="Zumdahl03_06b"/>
          <p:cNvPicPr>
            <a:picLocks noChangeAspect="1" noChangeArrowheads="1"/>
          </p:cNvPicPr>
          <p:nvPr/>
        </p:nvPicPr>
        <p:blipFill>
          <a:blip r:embed="rId3" cstate="print"/>
          <a:srcRect/>
          <a:stretch>
            <a:fillRect/>
          </a:stretch>
        </p:blipFill>
        <p:spPr bwMode="auto">
          <a:xfrm>
            <a:off x="5943600" y="238125"/>
            <a:ext cx="2943225" cy="2581275"/>
          </a:xfrm>
          <a:prstGeom prst="rect">
            <a:avLst/>
          </a:prstGeom>
          <a:noFill/>
          <a:ln w="9525">
            <a:noFill/>
            <a:miter lim="800000"/>
            <a:headEnd/>
            <a:tailEnd/>
          </a:ln>
        </p:spPr>
      </p:pic>
      <p:pic>
        <p:nvPicPr>
          <p:cNvPr id="8195" name="Picture 5" descr="Zumdahl03_05"/>
          <p:cNvPicPr>
            <a:picLocks noGrp="1" noChangeAspect="1" noChangeArrowheads="1"/>
          </p:cNvPicPr>
          <p:nvPr>
            <p:ph sz="quarter" idx="3"/>
          </p:nvPr>
        </p:nvPicPr>
        <p:blipFill>
          <a:blip r:embed="rId4" cstate="print"/>
          <a:srcRect/>
          <a:stretch>
            <a:fillRect/>
          </a:stretch>
        </p:blipFill>
        <p:spPr>
          <a:xfrm>
            <a:off x="838200" y="2438400"/>
            <a:ext cx="7391400" cy="2700338"/>
          </a:xfrm>
        </p:spPr>
      </p:pic>
      <p:sp>
        <p:nvSpPr>
          <p:cNvPr id="10243" name="Rectangle 3"/>
          <p:cNvSpPr>
            <a:spLocks noGrp="1" noRot="1" noChangeArrowheads="1"/>
          </p:cNvSpPr>
          <p:nvPr>
            <p:ph type="body" sz="half" idx="1"/>
          </p:nvPr>
        </p:nvSpPr>
        <p:spPr>
          <a:xfrm>
            <a:off x="228600" y="152400"/>
            <a:ext cx="5257800" cy="4422775"/>
          </a:xfrm>
        </p:spPr>
        <p:txBody>
          <a:bodyPr lIns="92075" tIns="46038" rIns="92075" bIns="46038"/>
          <a:lstStyle/>
          <a:p>
            <a:pPr eaLnBrk="1" hangingPunct="1">
              <a:lnSpc>
                <a:spcPct val="90000"/>
              </a:lnSpc>
              <a:buFont typeface="Wingdings" pitchFamily="2" charset="2"/>
              <a:buNone/>
              <a:defRPr/>
            </a:pPr>
            <a:r>
              <a:rPr lang="en-US" sz="2400" u="sng" dirty="0" smtClean="0">
                <a:solidFill>
                  <a:srgbClr val="FF0000"/>
                </a:solidFill>
                <a:effectLst/>
              </a:rPr>
              <a:t>Rutherford’s Model</a:t>
            </a:r>
            <a:endParaRPr lang="en-US" sz="2800" u="sng" dirty="0" smtClean="0">
              <a:solidFill>
                <a:srgbClr val="FF0000"/>
              </a:solidFill>
              <a:effectLst/>
            </a:endParaRPr>
          </a:p>
          <a:p>
            <a:pPr eaLnBrk="1" hangingPunct="1">
              <a:lnSpc>
                <a:spcPct val="90000"/>
              </a:lnSpc>
              <a:defRPr/>
            </a:pPr>
            <a:r>
              <a:rPr lang="en-US" sz="2400" dirty="0" smtClean="0">
                <a:solidFill>
                  <a:srgbClr val="000000"/>
                </a:solidFill>
                <a:effectLst/>
              </a:rPr>
              <a:t>Gold foil / leaf experiment</a:t>
            </a:r>
          </a:p>
          <a:p>
            <a:pPr eaLnBrk="1" hangingPunct="1">
              <a:lnSpc>
                <a:spcPct val="90000"/>
              </a:lnSpc>
              <a:defRPr/>
            </a:pPr>
            <a:r>
              <a:rPr lang="en-US" sz="2400" dirty="0" smtClean="0">
                <a:solidFill>
                  <a:srgbClr val="000000"/>
                </a:solidFill>
                <a:effectLst/>
              </a:rPr>
              <a:t>Discovered dense positive piece of mass at the center of the atom called the </a:t>
            </a:r>
            <a:r>
              <a:rPr lang="en-US" sz="2400" b="1" dirty="0" smtClean="0">
                <a:solidFill>
                  <a:srgbClr val="000000"/>
                </a:solidFill>
                <a:effectLst/>
              </a:rPr>
              <a:t>nucleus</a:t>
            </a:r>
          </a:p>
          <a:p>
            <a:pPr eaLnBrk="1" hangingPunct="1">
              <a:lnSpc>
                <a:spcPct val="90000"/>
              </a:lnSpc>
              <a:defRPr/>
            </a:pPr>
            <a:r>
              <a:rPr lang="en-US" sz="2400" dirty="0" smtClean="0">
                <a:solidFill>
                  <a:srgbClr val="000000"/>
                </a:solidFill>
                <a:effectLst/>
              </a:rPr>
              <a:t>Nucleus contains positive protons</a:t>
            </a:r>
          </a:p>
          <a:p>
            <a:pPr eaLnBrk="1" hangingPunct="1">
              <a:lnSpc>
                <a:spcPct val="90000"/>
              </a:lnSpc>
              <a:defRPr/>
            </a:pPr>
            <a:r>
              <a:rPr lang="en-US" sz="2400" dirty="0" smtClean="0">
                <a:solidFill>
                  <a:srgbClr val="000000"/>
                </a:solidFill>
                <a:effectLst/>
              </a:rPr>
              <a:t>Mostly empty space</a:t>
            </a:r>
          </a:p>
          <a:p>
            <a:pPr eaLnBrk="1" hangingPunct="1">
              <a:lnSpc>
                <a:spcPct val="90000"/>
              </a:lnSpc>
              <a:defRPr/>
            </a:pPr>
            <a:endParaRPr lang="en-US" sz="2400" dirty="0" smtClean="0">
              <a:solidFill>
                <a:srgbClr val="000000"/>
              </a:solidFill>
              <a:latin typeface="Tahoma" pitchFamily="34" charset="0"/>
            </a:endParaRPr>
          </a:p>
          <a:p>
            <a:pPr eaLnBrk="1" hangingPunct="1">
              <a:lnSpc>
                <a:spcPct val="90000"/>
              </a:lnSpc>
              <a:defRPr/>
            </a:pPr>
            <a:endParaRPr lang="en-US" sz="2400" dirty="0" smtClean="0">
              <a:solidFill>
                <a:srgbClr val="000000"/>
              </a:solidFill>
              <a:latin typeface="Tahoma" pitchFamily="34" charset="0"/>
            </a:endParaRPr>
          </a:p>
          <a:p>
            <a:pPr eaLnBrk="1" hangingPunct="1">
              <a:lnSpc>
                <a:spcPct val="90000"/>
              </a:lnSpc>
              <a:defRPr/>
            </a:pPr>
            <a:endParaRPr lang="en-US" sz="2400" dirty="0" smtClean="0">
              <a:solidFill>
                <a:srgbClr val="000000"/>
              </a:solidFill>
              <a:latin typeface="Tahoma" pitchFamily="34" charset="0"/>
            </a:endParaRPr>
          </a:p>
          <a:p>
            <a:pPr eaLnBrk="1" hangingPunct="1">
              <a:lnSpc>
                <a:spcPct val="90000"/>
              </a:lnSpc>
              <a:defRPr/>
            </a:pPr>
            <a:endParaRPr lang="en-US" sz="2400" dirty="0" smtClean="0">
              <a:solidFill>
                <a:srgbClr val="000000"/>
              </a:solidFill>
              <a:latin typeface="Tahoma" pitchFamily="34" charset="0"/>
            </a:endParaRPr>
          </a:p>
          <a:p>
            <a:pPr eaLnBrk="1" hangingPunct="1">
              <a:lnSpc>
                <a:spcPct val="90000"/>
              </a:lnSpc>
              <a:defRPr/>
            </a:pPr>
            <a:endParaRPr lang="en-US" sz="2400" dirty="0" smtClean="0">
              <a:solidFill>
                <a:srgbClr val="000000"/>
              </a:solidFill>
              <a:latin typeface="Tahoma" pitchFamily="34" charset="0"/>
            </a:endParaRPr>
          </a:p>
          <a:p>
            <a:pPr eaLnBrk="1" hangingPunct="1">
              <a:lnSpc>
                <a:spcPct val="90000"/>
              </a:lnSpc>
              <a:defRPr/>
            </a:pPr>
            <a:endParaRPr lang="en-US" sz="2400" dirty="0" smtClean="0">
              <a:solidFill>
                <a:srgbClr val="000000"/>
              </a:solidFill>
              <a:latin typeface="Tahoma" pitchFamily="34" charset="0"/>
            </a:endParaRPr>
          </a:p>
          <a:p>
            <a:pPr eaLnBrk="1" hangingPunct="1">
              <a:lnSpc>
                <a:spcPct val="90000"/>
              </a:lnSpc>
              <a:defRPr/>
            </a:pPr>
            <a:endParaRPr lang="en-US" sz="2400" dirty="0" smtClean="0">
              <a:solidFill>
                <a:srgbClr val="000000"/>
              </a:solidFill>
              <a:latin typeface="Tahoma" pitchFamily="34" charset="0"/>
            </a:endParaRPr>
          </a:p>
          <a:p>
            <a:pPr eaLnBrk="1" hangingPunct="1">
              <a:lnSpc>
                <a:spcPct val="90000"/>
              </a:lnSpc>
              <a:defRPr/>
            </a:pPr>
            <a:endParaRPr lang="en-US" sz="2400" dirty="0" smtClean="0">
              <a:solidFill>
                <a:srgbClr val="000000"/>
              </a:solidFill>
              <a:effectLst/>
            </a:endParaRPr>
          </a:p>
        </p:txBody>
      </p:sp>
      <p:pic>
        <p:nvPicPr>
          <p:cNvPr id="5" name="Picture 8" descr="Rutherford-Bohr Model showing distinct electron orbits"/>
          <p:cNvPicPr>
            <a:picLocks noChangeAspect="1" noChangeArrowheads="1"/>
          </p:cNvPicPr>
          <p:nvPr/>
        </p:nvPicPr>
        <p:blipFill>
          <a:blip r:embed="rId5" r:link="rId6" cstate="print"/>
          <a:srcRect/>
          <a:stretch>
            <a:fillRect/>
          </a:stretch>
        </p:blipFill>
        <p:spPr bwMode="auto">
          <a:xfrm>
            <a:off x="6858000" y="4876800"/>
            <a:ext cx="1719263" cy="1741488"/>
          </a:xfrm>
          <a:prstGeom prst="rect">
            <a:avLst/>
          </a:prstGeom>
          <a:noFill/>
          <a:ln w="9525">
            <a:noFill/>
            <a:miter lim="800000"/>
            <a:headEnd/>
            <a:tailEnd/>
          </a:ln>
        </p:spPr>
      </p:pic>
      <p:sp>
        <p:nvSpPr>
          <p:cNvPr id="8198" name="Rectangle 5"/>
          <p:cNvSpPr>
            <a:spLocks noChangeArrowheads="1"/>
          </p:cNvSpPr>
          <p:nvPr/>
        </p:nvSpPr>
        <p:spPr bwMode="auto">
          <a:xfrm>
            <a:off x="762000" y="5562600"/>
            <a:ext cx="7010400" cy="757238"/>
          </a:xfrm>
          <a:prstGeom prst="rect">
            <a:avLst/>
          </a:prstGeom>
          <a:noFill/>
          <a:ln w="9525">
            <a:noFill/>
            <a:miter lim="800000"/>
            <a:headEnd/>
            <a:tailEnd/>
          </a:ln>
        </p:spPr>
        <p:txBody>
          <a:bodyPr>
            <a:spAutoFit/>
          </a:bodyPr>
          <a:lstStyle/>
          <a:p>
            <a:pPr>
              <a:lnSpc>
                <a:spcPct val="90000"/>
              </a:lnSpc>
              <a:buFont typeface="Arial" charset="0"/>
              <a:buChar char="•"/>
            </a:pPr>
            <a:r>
              <a:rPr lang="en-US" sz="2400" dirty="0">
                <a:solidFill>
                  <a:srgbClr val="000000"/>
                </a:solidFill>
              </a:rPr>
              <a:t>Negatively charged electrons orbiting the</a:t>
            </a:r>
          </a:p>
          <a:p>
            <a:pPr>
              <a:lnSpc>
                <a:spcPct val="90000"/>
              </a:lnSpc>
            </a:pPr>
            <a:r>
              <a:rPr lang="en-US" sz="2400" dirty="0">
                <a:solidFill>
                  <a:srgbClr val="000000"/>
                </a:solidFill>
              </a:rPr>
              <a:t>  nucleus ~ Planet model</a:t>
            </a:r>
            <a:endParaRPr lang="en-AU" sz="2400" dirty="0">
              <a:solidFill>
                <a:srgbClr val="00000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0243">
                                            <p:txEl>
                                              <p:pRg st="0" end="0"/>
                                            </p:txEl>
                                          </p:spTgt>
                                        </p:tgtEl>
                                        <p:attrNameLst>
                                          <p:attrName>style.visibility</p:attrName>
                                        </p:attrNameLst>
                                      </p:cBhvr>
                                      <p:to>
                                        <p:strVal val="visible"/>
                                      </p:to>
                                    </p:set>
                                    <p:anim to="" calcmode="lin" valueType="num">
                                      <p:cBhvr>
                                        <p:cTn id="7" dur="1" fill="hold"/>
                                        <p:tgtEl>
                                          <p:spTgt spid="1024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0243">
                                            <p:txEl>
                                              <p:pRg st="1" end="1"/>
                                            </p:txEl>
                                          </p:spTgt>
                                        </p:tgtEl>
                                        <p:attrNameLst>
                                          <p:attrName>style.visibility</p:attrName>
                                        </p:attrNameLst>
                                      </p:cBhvr>
                                      <p:to>
                                        <p:strVal val="visible"/>
                                      </p:to>
                                    </p:set>
                                    <p:anim to="" calcmode="lin" valueType="num">
                                      <p:cBhvr>
                                        <p:cTn id="12" dur="1" fill="hold"/>
                                        <p:tgtEl>
                                          <p:spTgt spid="1024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194"/>
                                        </p:tgtEl>
                                        <p:attrNameLst>
                                          <p:attrName>style.visibility</p:attrName>
                                        </p:attrNameLst>
                                      </p:cBhvr>
                                      <p:to>
                                        <p:strVal val="visible"/>
                                      </p:to>
                                    </p:set>
                                    <p:animEffect transition="in" filter="blinds(horizontal)">
                                      <p:cBhvr>
                                        <p:cTn id="17" dur="500"/>
                                        <p:tgtEl>
                                          <p:spTgt spid="8194"/>
                                        </p:tgtEl>
                                      </p:cBhvr>
                                    </p:animEffect>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10243">
                                            <p:txEl>
                                              <p:pRg st="2" end="2"/>
                                            </p:txEl>
                                          </p:spTgt>
                                        </p:tgtEl>
                                        <p:attrNameLst>
                                          <p:attrName>style.visibility</p:attrName>
                                        </p:attrNameLst>
                                      </p:cBhvr>
                                      <p:to>
                                        <p:strVal val="visible"/>
                                      </p:to>
                                    </p:set>
                                    <p:anim to="" calcmode="lin" valueType="num">
                                      <p:cBhvr>
                                        <p:cTn id="22" dur="1" fill="hold"/>
                                        <p:tgtEl>
                                          <p:spTgt spid="10243">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10243">
                                            <p:txEl>
                                              <p:pRg st="3" end="3"/>
                                            </p:txEl>
                                          </p:spTgt>
                                        </p:tgtEl>
                                        <p:attrNameLst>
                                          <p:attrName>style.visibility</p:attrName>
                                        </p:attrNameLst>
                                      </p:cBhvr>
                                      <p:to>
                                        <p:strVal val="visible"/>
                                      </p:to>
                                    </p:set>
                                    <p:anim to="" calcmode="lin" valueType="num">
                                      <p:cBhvr>
                                        <p:cTn id="27" dur="1" fill="hold"/>
                                        <p:tgtEl>
                                          <p:spTgt spid="10243">
                                            <p:txEl>
                                              <p:pRg st="3" end="3"/>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10243">
                                            <p:txEl>
                                              <p:pRg st="4" end="4"/>
                                            </p:txEl>
                                          </p:spTgt>
                                        </p:tgtEl>
                                        <p:attrNameLst>
                                          <p:attrName>style.visibility</p:attrName>
                                        </p:attrNameLst>
                                      </p:cBhvr>
                                      <p:to>
                                        <p:strVal val="visible"/>
                                      </p:to>
                                    </p:set>
                                    <p:anim to="" calcmode="lin" valueType="num">
                                      <p:cBhvr>
                                        <p:cTn id="32" dur="1" fill="hold"/>
                                        <p:tgtEl>
                                          <p:spTgt spid="10243">
                                            <p:txEl>
                                              <p:pRg st="4" end="4"/>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8195"/>
                                        </p:tgtEl>
                                        <p:attrNameLst>
                                          <p:attrName>style.visibility</p:attrName>
                                        </p:attrNameLst>
                                      </p:cBhvr>
                                      <p:to>
                                        <p:strVal val="visible"/>
                                      </p:to>
                                    </p:set>
                                    <p:animEffect transition="in" filter="blinds(horizontal)">
                                      <p:cBhvr>
                                        <p:cTn id="37" dur="500"/>
                                        <p:tgtEl>
                                          <p:spTgt spid="819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8198"/>
                                        </p:tgtEl>
                                        <p:attrNameLst>
                                          <p:attrName>style.visibility</p:attrName>
                                        </p:attrNameLst>
                                      </p:cBhvr>
                                      <p:to>
                                        <p:strVal val="visible"/>
                                      </p:to>
                                    </p:set>
                                    <p:animEffect transition="in" filter="blinds(horizontal)">
                                      <p:cBhvr>
                                        <p:cTn id="42" dur="500"/>
                                        <p:tgtEl>
                                          <p:spTgt spid="8198"/>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ppt_x"/>
                                          </p:val>
                                        </p:tav>
                                        <p:tav tm="100000">
                                          <p:val>
                                            <p:strVal val="#ppt_x"/>
                                          </p:val>
                                        </p:tav>
                                      </p:tavLst>
                                    </p:anim>
                                    <p:anim calcmode="lin" valueType="num">
                                      <p:cBhvr additive="base">
                                        <p:cTn id="4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uiExpand="1" build="p" autoUpdateAnimBg="0"/>
      <p:bldP spid="819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smtClean="0"/>
              <a:t>R. Mulenga</a:t>
            </a:r>
            <a:endParaRPr lang="en-GB"/>
          </a:p>
        </p:txBody>
      </p:sp>
      <p:sp>
        <p:nvSpPr>
          <p:cNvPr id="3" name="Footer Placeholder 2"/>
          <p:cNvSpPr>
            <a:spLocks noGrp="1"/>
          </p:cNvSpPr>
          <p:nvPr>
            <p:ph type="ftr" sz="quarter" idx="11"/>
          </p:nvPr>
        </p:nvSpPr>
        <p:spPr/>
        <p:txBody>
          <a:bodyPr/>
          <a:lstStyle/>
          <a:p>
            <a:r>
              <a:rPr lang="en-GB" smtClean="0"/>
              <a:t>AS  PHYSICS</a:t>
            </a:r>
            <a:endParaRPr lang="en-GB"/>
          </a:p>
        </p:txBody>
      </p:sp>
      <p:sp>
        <p:nvSpPr>
          <p:cNvPr id="4" name="Slide Number Placeholder 3"/>
          <p:cNvSpPr>
            <a:spLocks noGrp="1"/>
          </p:cNvSpPr>
          <p:nvPr>
            <p:ph type="sldNum" sz="quarter" idx="12"/>
          </p:nvPr>
        </p:nvSpPr>
        <p:spPr/>
        <p:txBody>
          <a:bodyPr/>
          <a:lstStyle/>
          <a:p>
            <a:r>
              <a:rPr lang="en-GB" smtClean="0"/>
              <a:t>2007</a:t>
            </a:r>
            <a:endParaRPr lang="en-GB"/>
          </a:p>
        </p:txBody>
      </p:sp>
      <p:pic>
        <p:nvPicPr>
          <p:cNvPr id="178178" name="Picture 2" descr="C:\Documents and Settings\an\My Documents\KHS Live\Y13 Physics\3.5 Atoms, Photons and Nuclei 90522\1 Photoelectric Effect &amp; Energy levels\to be sorted\3 Energy levels\li015.jpg"/>
          <p:cNvPicPr>
            <a:picLocks noChangeAspect="1" noChangeArrowheads="1"/>
          </p:cNvPicPr>
          <p:nvPr/>
        </p:nvPicPr>
        <p:blipFill>
          <a:blip r:embed="rId2" cstate="print"/>
          <a:srcRect/>
          <a:stretch>
            <a:fillRect/>
          </a:stretch>
        </p:blipFill>
        <p:spPr bwMode="auto">
          <a:xfrm>
            <a:off x="571472" y="0"/>
            <a:ext cx="7929586" cy="6790762"/>
          </a:xfrm>
          <a:prstGeom prst="rect">
            <a:avLst/>
          </a:prstGeom>
          <a:noFill/>
        </p:spPr>
      </p:pic>
    </p:spTree>
    <p:extLst>
      <p:ext uri="{BB962C8B-B14F-4D97-AF65-F5344CB8AC3E}">
        <p14:creationId xmlns:p14="http://schemas.microsoft.com/office/powerpoint/2010/main" val="5213227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pic>
        <p:nvPicPr>
          <p:cNvPr id="11271" name="Picture 8" descr="tam8s6_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9761" y="4070010"/>
            <a:ext cx="5867400" cy="2493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266" name="Rectangle 2"/>
          <p:cNvSpPr>
            <a:spLocks noChangeArrowheads="1"/>
          </p:cNvSpPr>
          <p:nvPr/>
        </p:nvSpPr>
        <p:spPr bwMode="auto">
          <a:xfrm>
            <a:off x="203200" y="177800"/>
            <a:ext cx="7162800"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lnSpc>
                <a:spcPct val="75000"/>
              </a:lnSpc>
              <a:spcBef>
                <a:spcPct val="50000"/>
              </a:spcBef>
              <a:spcAft>
                <a:spcPct val="0"/>
              </a:spcAft>
              <a:defRPr sz="2400" b="1">
                <a:solidFill>
                  <a:schemeClr val="tx1"/>
                </a:solidFill>
                <a:latin typeface="Arial" charset="0"/>
              </a:defRPr>
            </a:lvl6pPr>
            <a:lvl7pPr marL="2971800" indent="-228600" algn="ctr" eaLnBrk="0" fontAlgn="base" hangingPunct="0">
              <a:lnSpc>
                <a:spcPct val="75000"/>
              </a:lnSpc>
              <a:spcBef>
                <a:spcPct val="50000"/>
              </a:spcBef>
              <a:spcAft>
                <a:spcPct val="0"/>
              </a:spcAft>
              <a:defRPr sz="2400" b="1">
                <a:solidFill>
                  <a:schemeClr val="tx1"/>
                </a:solidFill>
                <a:latin typeface="Arial" charset="0"/>
              </a:defRPr>
            </a:lvl7pPr>
            <a:lvl8pPr marL="3429000" indent="-228600" algn="ctr" eaLnBrk="0" fontAlgn="base" hangingPunct="0">
              <a:lnSpc>
                <a:spcPct val="75000"/>
              </a:lnSpc>
              <a:spcBef>
                <a:spcPct val="50000"/>
              </a:spcBef>
              <a:spcAft>
                <a:spcPct val="0"/>
              </a:spcAft>
              <a:defRPr sz="2400" b="1">
                <a:solidFill>
                  <a:schemeClr val="tx1"/>
                </a:solidFill>
                <a:latin typeface="Arial" charset="0"/>
              </a:defRPr>
            </a:lvl8pPr>
            <a:lvl9pPr marL="3886200" indent="-228600" algn="ctr" eaLnBrk="0" fontAlgn="base" hangingPunct="0">
              <a:lnSpc>
                <a:spcPct val="75000"/>
              </a:lnSpc>
              <a:spcBef>
                <a:spcPct val="50000"/>
              </a:spcBef>
              <a:spcAft>
                <a:spcPct val="0"/>
              </a:spcAft>
              <a:defRPr sz="2400" b="1">
                <a:solidFill>
                  <a:schemeClr val="tx1"/>
                </a:solidFill>
                <a:latin typeface="Arial" charset="0"/>
              </a:defRPr>
            </a:lvl9pPr>
          </a:lstStyle>
          <a:p>
            <a:pPr algn="ctr" eaLnBrk="1" hangingPunct="1"/>
            <a:r>
              <a:rPr lang="en-US" altLang="en-US" sz="3600" dirty="0" smtClean="0">
                <a:solidFill>
                  <a:srgbClr val="221304"/>
                </a:solidFill>
                <a:cs typeface="Times New Roman" charset="0"/>
              </a:rPr>
              <a:t>De Broglie Waves</a:t>
            </a:r>
          </a:p>
        </p:txBody>
      </p:sp>
      <p:sp>
        <p:nvSpPr>
          <p:cNvPr id="11267" name="Text Box 3"/>
          <p:cNvSpPr txBox="1">
            <a:spLocks noChangeArrowheads="1"/>
          </p:cNvSpPr>
          <p:nvPr/>
        </p:nvSpPr>
        <p:spPr bwMode="auto">
          <a:xfrm>
            <a:off x="361496" y="1244600"/>
            <a:ext cx="7944304" cy="26468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lnSpc>
                <a:spcPct val="75000"/>
              </a:lnSpc>
              <a:spcBef>
                <a:spcPct val="50000"/>
              </a:spcBef>
              <a:spcAft>
                <a:spcPct val="0"/>
              </a:spcAft>
              <a:defRPr sz="2400" b="1">
                <a:solidFill>
                  <a:schemeClr val="tx1"/>
                </a:solidFill>
                <a:latin typeface="Arial" charset="0"/>
              </a:defRPr>
            </a:lvl6pPr>
            <a:lvl7pPr marL="2971800" indent="-228600" algn="ctr" eaLnBrk="0" fontAlgn="base" hangingPunct="0">
              <a:lnSpc>
                <a:spcPct val="75000"/>
              </a:lnSpc>
              <a:spcBef>
                <a:spcPct val="50000"/>
              </a:spcBef>
              <a:spcAft>
                <a:spcPct val="0"/>
              </a:spcAft>
              <a:defRPr sz="2400" b="1">
                <a:solidFill>
                  <a:schemeClr val="tx1"/>
                </a:solidFill>
                <a:latin typeface="Arial" charset="0"/>
              </a:defRPr>
            </a:lvl7pPr>
            <a:lvl8pPr marL="3429000" indent="-228600" algn="ctr" eaLnBrk="0" fontAlgn="base" hangingPunct="0">
              <a:lnSpc>
                <a:spcPct val="75000"/>
              </a:lnSpc>
              <a:spcBef>
                <a:spcPct val="50000"/>
              </a:spcBef>
              <a:spcAft>
                <a:spcPct val="0"/>
              </a:spcAft>
              <a:defRPr sz="2400" b="1">
                <a:solidFill>
                  <a:schemeClr val="tx1"/>
                </a:solidFill>
                <a:latin typeface="Arial" charset="0"/>
              </a:defRPr>
            </a:lvl8pPr>
            <a:lvl9pPr marL="3886200" indent="-228600" algn="ctr" eaLnBrk="0" fontAlgn="base" hangingPunct="0">
              <a:lnSpc>
                <a:spcPct val="75000"/>
              </a:lnSpc>
              <a:spcBef>
                <a:spcPct val="50000"/>
              </a:spcBef>
              <a:spcAft>
                <a:spcPct val="0"/>
              </a:spcAft>
              <a:defRPr sz="2400" b="1">
                <a:solidFill>
                  <a:schemeClr val="tx1"/>
                </a:solidFill>
                <a:latin typeface="Arial" charset="0"/>
              </a:defRPr>
            </a:lvl9pPr>
          </a:lstStyle>
          <a:p>
            <a:pPr eaLnBrk="1" hangingPunct="1">
              <a:spcBef>
                <a:spcPct val="50000"/>
              </a:spcBef>
            </a:pPr>
            <a:r>
              <a:rPr lang="en-US" altLang="en-US" sz="2800" b="0" dirty="0" smtClean="0">
                <a:solidFill>
                  <a:srgbClr val="000000"/>
                </a:solidFill>
                <a:ea typeface="Arial Unicode MS" pitchFamily="34" charset="-128"/>
                <a:cs typeface="Arial Unicode MS" pitchFamily="34" charset="-128"/>
              </a:rPr>
              <a:t>In 1924, the French physicist Louis de Broglie proposed that moving objects behave like waves; these are called </a:t>
            </a:r>
            <a:r>
              <a:rPr lang="en-US" altLang="en-US" sz="2800" dirty="0" smtClean="0">
                <a:solidFill>
                  <a:srgbClr val="000000"/>
                </a:solidFill>
                <a:ea typeface="Arial Unicode MS" pitchFamily="34" charset="-128"/>
                <a:cs typeface="Arial Unicode MS" pitchFamily="34" charset="-128"/>
              </a:rPr>
              <a:t>matter waves</a:t>
            </a:r>
            <a:r>
              <a:rPr lang="en-US" altLang="en-US" sz="2800" b="0" dirty="0" smtClean="0">
                <a:solidFill>
                  <a:srgbClr val="000000"/>
                </a:solidFill>
                <a:ea typeface="Arial Unicode MS" pitchFamily="34" charset="-128"/>
                <a:cs typeface="Arial Unicode MS" pitchFamily="34" charset="-128"/>
              </a:rPr>
              <a:t>. </a:t>
            </a:r>
          </a:p>
          <a:p>
            <a:pPr eaLnBrk="1" hangingPunct="1">
              <a:spcBef>
                <a:spcPct val="50000"/>
              </a:spcBef>
            </a:pPr>
            <a:r>
              <a:rPr lang="en-US" altLang="en-US" sz="2800" b="0" dirty="0" smtClean="0">
                <a:solidFill>
                  <a:srgbClr val="000000"/>
                </a:solidFill>
                <a:ea typeface="Arial Unicode MS" pitchFamily="34" charset="-128"/>
                <a:cs typeface="Arial Unicode MS" pitchFamily="34" charset="-128"/>
              </a:rPr>
              <a:t>The </a:t>
            </a:r>
            <a:r>
              <a:rPr lang="en-US" altLang="en-US" sz="2800" dirty="0" smtClean="0">
                <a:solidFill>
                  <a:srgbClr val="000000"/>
                </a:solidFill>
                <a:ea typeface="Arial Unicode MS" pitchFamily="34" charset="-128"/>
                <a:cs typeface="Arial Unicode MS" pitchFamily="34" charset="-128"/>
              </a:rPr>
              <a:t>de Broglie wavelength</a:t>
            </a:r>
            <a:r>
              <a:rPr lang="en-US" altLang="en-US" sz="2800" b="0" dirty="0" smtClean="0">
                <a:solidFill>
                  <a:srgbClr val="000000"/>
                </a:solidFill>
                <a:ea typeface="Arial Unicode MS" pitchFamily="34" charset="-128"/>
                <a:cs typeface="Arial Unicode MS" pitchFamily="34" charset="-128"/>
              </a:rPr>
              <a:t> of a particle of mass </a:t>
            </a:r>
            <a:r>
              <a:rPr lang="en-US" altLang="en-US" sz="2800" b="0" i="1" dirty="0" smtClean="0">
                <a:solidFill>
                  <a:srgbClr val="000000"/>
                </a:solidFill>
                <a:ea typeface="Arial Unicode MS" pitchFamily="34" charset="-128"/>
                <a:cs typeface="Arial Unicode MS" pitchFamily="34" charset="-128"/>
              </a:rPr>
              <a:t>m</a:t>
            </a:r>
            <a:r>
              <a:rPr lang="en-US" altLang="en-US" sz="2800" b="0" dirty="0" smtClean="0">
                <a:solidFill>
                  <a:srgbClr val="000000"/>
                </a:solidFill>
                <a:ea typeface="Arial Unicode MS" pitchFamily="34" charset="-128"/>
                <a:cs typeface="Arial Unicode MS" pitchFamily="34" charset="-128"/>
              </a:rPr>
              <a:t> and speed </a:t>
            </a:r>
            <a:r>
              <a:rPr lang="en-US" altLang="en-US" sz="2800" b="0" i="1" dirty="0" smtClean="0">
                <a:solidFill>
                  <a:srgbClr val="000000"/>
                </a:solidFill>
                <a:ea typeface="Arial Unicode MS" pitchFamily="34" charset="-128"/>
                <a:cs typeface="Arial Unicode MS" pitchFamily="34" charset="-128"/>
              </a:rPr>
              <a:t>v</a:t>
            </a:r>
            <a:r>
              <a:rPr lang="en-US" altLang="en-US" sz="2800" b="0" dirty="0" smtClean="0">
                <a:solidFill>
                  <a:srgbClr val="000000"/>
                </a:solidFill>
                <a:ea typeface="Arial Unicode MS" pitchFamily="34" charset="-128"/>
                <a:cs typeface="Arial Unicode MS" pitchFamily="34" charset="-128"/>
              </a:rPr>
              <a:t> is  </a:t>
            </a:r>
            <a:r>
              <a:rPr lang="en-US" altLang="en-US" sz="4000" b="0" dirty="0" smtClean="0">
                <a:solidFill>
                  <a:srgbClr val="000000"/>
                </a:solidFill>
                <a:latin typeface="Symbol" pitchFamily="18" charset="2"/>
                <a:ea typeface="Arial Unicode MS" pitchFamily="34" charset="-128"/>
                <a:cs typeface="Arial Unicode MS" pitchFamily="34" charset="-128"/>
              </a:rPr>
              <a:t>l</a:t>
            </a:r>
            <a:r>
              <a:rPr lang="en-US" altLang="en-US" sz="4000" b="0" dirty="0" smtClean="0">
                <a:solidFill>
                  <a:srgbClr val="000000"/>
                </a:solidFill>
                <a:ea typeface="Arial Unicode MS" pitchFamily="34" charset="-128"/>
                <a:cs typeface="Arial Unicode MS" pitchFamily="34" charset="-128"/>
              </a:rPr>
              <a:t> = </a:t>
            </a:r>
            <a:r>
              <a:rPr lang="en-US" altLang="en-US" sz="4000" b="0" baseline="30000" dirty="0" smtClean="0">
                <a:solidFill>
                  <a:srgbClr val="000000"/>
                </a:solidFill>
                <a:ea typeface="Arial Unicode MS" pitchFamily="34" charset="-128"/>
                <a:cs typeface="Arial Unicode MS" pitchFamily="34" charset="-128"/>
              </a:rPr>
              <a:t>h</a:t>
            </a:r>
            <a:r>
              <a:rPr lang="en-US" altLang="en-US" sz="4000" b="0" i="1" dirty="0" smtClean="0">
                <a:solidFill>
                  <a:srgbClr val="000000"/>
                </a:solidFill>
                <a:ea typeface="Arial Unicode MS" pitchFamily="34" charset="-128"/>
                <a:cs typeface="Arial Unicode MS" pitchFamily="34" charset="-128"/>
              </a:rPr>
              <a:t>/</a:t>
            </a:r>
            <a:r>
              <a:rPr lang="en-US" altLang="en-US" sz="4000" b="0" baseline="-30000" dirty="0" smtClean="0">
                <a:solidFill>
                  <a:srgbClr val="000000"/>
                </a:solidFill>
                <a:ea typeface="Arial Unicode MS" pitchFamily="34" charset="-128"/>
                <a:cs typeface="Arial Unicode MS" pitchFamily="34" charset="-128"/>
              </a:rPr>
              <a:t>mv</a:t>
            </a:r>
            <a:r>
              <a:rPr lang="en-US" altLang="en-US" sz="4000" b="0" dirty="0" smtClean="0">
                <a:solidFill>
                  <a:srgbClr val="000000"/>
                </a:solidFill>
                <a:ea typeface="Arial Unicode MS" pitchFamily="34" charset="-128"/>
                <a:cs typeface="Arial Unicode MS" pitchFamily="34" charset="-128"/>
              </a:rPr>
              <a:t>.</a:t>
            </a:r>
            <a:endParaRPr lang="en-US" altLang="en-US" sz="4000" b="0" baseline="-30000" dirty="0" smtClean="0">
              <a:solidFill>
                <a:srgbClr val="000000"/>
              </a:solidFill>
              <a:ea typeface="Arial Unicode MS" pitchFamily="34" charset="-128"/>
              <a:cs typeface="Arial Unicode MS" pitchFamily="34" charset="-128"/>
            </a:endParaRPr>
          </a:p>
        </p:txBody>
      </p:sp>
      <p:sp>
        <p:nvSpPr>
          <p:cNvPr id="11268" name="Rectangle 4"/>
          <p:cNvSpPr>
            <a:spLocks noChangeArrowheads="1"/>
          </p:cNvSpPr>
          <p:nvPr/>
        </p:nvSpPr>
        <p:spPr bwMode="auto">
          <a:xfrm>
            <a:off x="115888" y="2606675"/>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lnSpc>
                <a:spcPct val="75000"/>
              </a:lnSpc>
              <a:spcBef>
                <a:spcPct val="50000"/>
              </a:spcBef>
              <a:spcAft>
                <a:spcPct val="0"/>
              </a:spcAft>
              <a:defRPr sz="2400" b="1">
                <a:solidFill>
                  <a:schemeClr val="tx1"/>
                </a:solidFill>
                <a:latin typeface="Arial" charset="0"/>
              </a:defRPr>
            </a:lvl6pPr>
            <a:lvl7pPr marL="2971800" indent="-228600" algn="ctr" eaLnBrk="0" fontAlgn="base" hangingPunct="0">
              <a:lnSpc>
                <a:spcPct val="75000"/>
              </a:lnSpc>
              <a:spcBef>
                <a:spcPct val="50000"/>
              </a:spcBef>
              <a:spcAft>
                <a:spcPct val="0"/>
              </a:spcAft>
              <a:defRPr sz="2400" b="1">
                <a:solidFill>
                  <a:schemeClr val="tx1"/>
                </a:solidFill>
                <a:latin typeface="Arial" charset="0"/>
              </a:defRPr>
            </a:lvl7pPr>
            <a:lvl8pPr marL="3429000" indent="-228600" algn="ctr" eaLnBrk="0" fontAlgn="base" hangingPunct="0">
              <a:lnSpc>
                <a:spcPct val="75000"/>
              </a:lnSpc>
              <a:spcBef>
                <a:spcPct val="50000"/>
              </a:spcBef>
              <a:spcAft>
                <a:spcPct val="0"/>
              </a:spcAft>
              <a:defRPr sz="2400" b="1">
                <a:solidFill>
                  <a:schemeClr val="tx1"/>
                </a:solidFill>
                <a:latin typeface="Arial" charset="0"/>
              </a:defRPr>
            </a:lvl8pPr>
            <a:lvl9pPr marL="3886200" indent="-228600" algn="ctr" eaLnBrk="0" fontAlgn="base" hangingPunct="0">
              <a:lnSpc>
                <a:spcPct val="75000"/>
              </a:lnSpc>
              <a:spcBef>
                <a:spcPct val="50000"/>
              </a:spcBef>
              <a:spcAft>
                <a:spcPct val="0"/>
              </a:spcAft>
              <a:defRPr sz="2400" b="1">
                <a:solidFill>
                  <a:schemeClr val="tx1"/>
                </a:solidFill>
                <a:latin typeface="Arial" charset="0"/>
              </a:defRPr>
            </a:lvl9pPr>
          </a:lstStyle>
          <a:p>
            <a:pPr algn="ctr" eaLnBrk="1" hangingPunct="1">
              <a:lnSpc>
                <a:spcPct val="75000"/>
              </a:lnSpc>
              <a:spcBef>
                <a:spcPct val="50000"/>
              </a:spcBef>
            </a:pPr>
            <a:endParaRPr lang="en-US" altLang="en-US" smtClean="0">
              <a:solidFill>
                <a:srgbClr val="000000"/>
              </a:solidFill>
            </a:endParaRPr>
          </a:p>
        </p:txBody>
      </p:sp>
      <p:sp>
        <p:nvSpPr>
          <p:cNvPr id="11269" name="Rectangle 5"/>
          <p:cNvSpPr>
            <a:spLocks noChangeArrowheads="1"/>
          </p:cNvSpPr>
          <p:nvPr/>
        </p:nvSpPr>
        <p:spPr bwMode="auto">
          <a:xfrm>
            <a:off x="93663" y="2720975"/>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lnSpc>
                <a:spcPct val="75000"/>
              </a:lnSpc>
              <a:spcBef>
                <a:spcPct val="50000"/>
              </a:spcBef>
              <a:spcAft>
                <a:spcPct val="0"/>
              </a:spcAft>
              <a:defRPr sz="2400" b="1">
                <a:solidFill>
                  <a:schemeClr val="tx1"/>
                </a:solidFill>
                <a:latin typeface="Arial" charset="0"/>
              </a:defRPr>
            </a:lvl6pPr>
            <a:lvl7pPr marL="2971800" indent="-228600" algn="ctr" eaLnBrk="0" fontAlgn="base" hangingPunct="0">
              <a:lnSpc>
                <a:spcPct val="75000"/>
              </a:lnSpc>
              <a:spcBef>
                <a:spcPct val="50000"/>
              </a:spcBef>
              <a:spcAft>
                <a:spcPct val="0"/>
              </a:spcAft>
              <a:defRPr sz="2400" b="1">
                <a:solidFill>
                  <a:schemeClr val="tx1"/>
                </a:solidFill>
                <a:latin typeface="Arial" charset="0"/>
              </a:defRPr>
            </a:lvl7pPr>
            <a:lvl8pPr marL="3429000" indent="-228600" algn="ctr" eaLnBrk="0" fontAlgn="base" hangingPunct="0">
              <a:lnSpc>
                <a:spcPct val="75000"/>
              </a:lnSpc>
              <a:spcBef>
                <a:spcPct val="50000"/>
              </a:spcBef>
              <a:spcAft>
                <a:spcPct val="0"/>
              </a:spcAft>
              <a:defRPr sz="2400" b="1">
                <a:solidFill>
                  <a:schemeClr val="tx1"/>
                </a:solidFill>
                <a:latin typeface="Arial" charset="0"/>
              </a:defRPr>
            </a:lvl8pPr>
            <a:lvl9pPr marL="3886200" indent="-228600" algn="ctr" eaLnBrk="0" fontAlgn="base" hangingPunct="0">
              <a:lnSpc>
                <a:spcPct val="75000"/>
              </a:lnSpc>
              <a:spcBef>
                <a:spcPct val="50000"/>
              </a:spcBef>
              <a:spcAft>
                <a:spcPct val="0"/>
              </a:spcAft>
              <a:defRPr sz="2400" b="1">
                <a:solidFill>
                  <a:schemeClr val="tx1"/>
                </a:solidFill>
                <a:latin typeface="Arial" charset="0"/>
              </a:defRPr>
            </a:lvl9pPr>
          </a:lstStyle>
          <a:p>
            <a:pPr algn="ctr" eaLnBrk="1" hangingPunct="1">
              <a:lnSpc>
                <a:spcPct val="75000"/>
              </a:lnSpc>
              <a:spcBef>
                <a:spcPct val="50000"/>
              </a:spcBef>
            </a:pPr>
            <a:endParaRPr lang="en-US" altLang="en-US" smtClean="0">
              <a:solidFill>
                <a:srgbClr val="000000"/>
              </a:solidFill>
            </a:endParaRPr>
          </a:p>
        </p:txBody>
      </p:sp>
      <p:sp>
        <p:nvSpPr>
          <p:cNvPr id="11270" name="Rectangle 6"/>
          <p:cNvSpPr>
            <a:spLocks noChangeArrowheads="1"/>
          </p:cNvSpPr>
          <p:nvPr/>
        </p:nvSpPr>
        <p:spPr bwMode="auto">
          <a:xfrm>
            <a:off x="203200" y="217170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lnSpc>
                <a:spcPct val="75000"/>
              </a:lnSpc>
              <a:spcBef>
                <a:spcPct val="50000"/>
              </a:spcBef>
              <a:spcAft>
                <a:spcPct val="0"/>
              </a:spcAft>
              <a:defRPr sz="2400" b="1">
                <a:solidFill>
                  <a:schemeClr val="tx1"/>
                </a:solidFill>
                <a:latin typeface="Arial" charset="0"/>
              </a:defRPr>
            </a:lvl6pPr>
            <a:lvl7pPr marL="2971800" indent="-228600" algn="ctr" eaLnBrk="0" fontAlgn="base" hangingPunct="0">
              <a:lnSpc>
                <a:spcPct val="75000"/>
              </a:lnSpc>
              <a:spcBef>
                <a:spcPct val="50000"/>
              </a:spcBef>
              <a:spcAft>
                <a:spcPct val="0"/>
              </a:spcAft>
              <a:defRPr sz="2400" b="1">
                <a:solidFill>
                  <a:schemeClr val="tx1"/>
                </a:solidFill>
                <a:latin typeface="Arial" charset="0"/>
              </a:defRPr>
            </a:lvl7pPr>
            <a:lvl8pPr marL="3429000" indent="-228600" algn="ctr" eaLnBrk="0" fontAlgn="base" hangingPunct="0">
              <a:lnSpc>
                <a:spcPct val="75000"/>
              </a:lnSpc>
              <a:spcBef>
                <a:spcPct val="50000"/>
              </a:spcBef>
              <a:spcAft>
                <a:spcPct val="0"/>
              </a:spcAft>
              <a:defRPr sz="2400" b="1">
                <a:solidFill>
                  <a:schemeClr val="tx1"/>
                </a:solidFill>
                <a:latin typeface="Arial" charset="0"/>
              </a:defRPr>
            </a:lvl8pPr>
            <a:lvl9pPr marL="3886200" indent="-228600" algn="ctr" eaLnBrk="0" fontAlgn="base" hangingPunct="0">
              <a:lnSpc>
                <a:spcPct val="75000"/>
              </a:lnSpc>
              <a:spcBef>
                <a:spcPct val="50000"/>
              </a:spcBef>
              <a:spcAft>
                <a:spcPct val="0"/>
              </a:spcAft>
              <a:defRPr sz="2400" b="1">
                <a:solidFill>
                  <a:schemeClr val="tx1"/>
                </a:solidFill>
                <a:latin typeface="Arial" charset="0"/>
              </a:defRPr>
            </a:lvl9pPr>
          </a:lstStyle>
          <a:p>
            <a:pPr algn="ctr" eaLnBrk="1" hangingPunct="1">
              <a:lnSpc>
                <a:spcPct val="75000"/>
              </a:lnSpc>
              <a:spcBef>
                <a:spcPct val="50000"/>
              </a:spcBef>
            </a:pPr>
            <a:endParaRPr lang="en-US" altLang="en-US" smtClean="0">
              <a:solidFill>
                <a:srgbClr val="000000"/>
              </a:solidFill>
            </a:endParaRPr>
          </a:p>
        </p:txBody>
      </p:sp>
      <p:pic>
        <p:nvPicPr>
          <p:cNvPr id="11272" name="Picture 9" descr="kra50105_Ta08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9018" y="482600"/>
            <a:ext cx="1158875" cy="152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75937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533400" y="3330575"/>
            <a:ext cx="8232775" cy="2209800"/>
          </a:xfrm>
        </p:spPr>
        <p:txBody>
          <a:bodyPr lIns="90000" tIns="46800" rIns="90000" bIns="46800"/>
          <a:lstStyle/>
          <a:p>
            <a:pPr marL="339725" indent="-339725" defTabSz="457200" eaLnBrk="1" hangingPunct="1">
              <a:lnSpc>
                <a:spcPct val="9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dirty="0" smtClean="0">
                <a:latin typeface="Arial" charset="0"/>
                <a:cs typeface="Arial" charset="0"/>
              </a:rPr>
              <a:t>An 18-wheeler moving at 100 km/h has a wavelength smaller than an atom.</a:t>
            </a:r>
          </a:p>
          <a:p>
            <a:pPr marL="339725" indent="-339725" defTabSz="457200" eaLnBrk="1" hangingPunct="1">
              <a:lnSpc>
                <a:spcPct val="9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dirty="0" smtClean="0">
                <a:latin typeface="Arial" charset="0"/>
                <a:cs typeface="Arial" charset="0"/>
              </a:rPr>
              <a:t>However, an electron (very light) moves much faster and its wavelength is much larger than its size.</a:t>
            </a:r>
          </a:p>
        </p:txBody>
      </p:sp>
      <p:pic>
        <p:nvPicPr>
          <p:cNvPr id="1229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4953000"/>
            <a:ext cx="3848100" cy="1614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pic>
        <p:nvPicPr>
          <p:cNvPr id="1229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916714"/>
            <a:ext cx="3242350" cy="152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pic>
        <p:nvPicPr>
          <p:cNvPr id="12293" name="Picture 2" descr="http://t3.gstatic.com/images?q=tbn:ANd9GcTg2qo-4Fvdu2A73S1pVR2AWWheEjMZPLG224X87EQNT8oiSY_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381000"/>
            <a:ext cx="4876800" cy="2573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794971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228600" y="152400"/>
            <a:ext cx="7239000" cy="1905000"/>
          </a:xfrm>
        </p:spPr>
        <p:txBody>
          <a:bodyPr/>
          <a:lstStyle/>
          <a:p>
            <a:pPr>
              <a:buClrTx/>
              <a:buFont typeface="Wingdings" pitchFamily="2" charset="2"/>
              <a:buNone/>
            </a:pPr>
            <a:r>
              <a:rPr lang="en-NZ" sz="2000" dirty="0" smtClean="0">
                <a:solidFill>
                  <a:srgbClr val="000000"/>
                </a:solidFill>
                <a:effectLst/>
              </a:rPr>
              <a:t>The </a:t>
            </a:r>
            <a:r>
              <a:rPr lang="en-NZ" sz="2000" dirty="0" smtClean="0">
                <a:solidFill>
                  <a:srgbClr val="FF0000"/>
                </a:solidFill>
                <a:effectLst/>
              </a:rPr>
              <a:t>Rutherford Model </a:t>
            </a:r>
            <a:r>
              <a:rPr lang="en-NZ" sz="2000" dirty="0" smtClean="0">
                <a:solidFill>
                  <a:srgbClr val="000000"/>
                </a:solidFill>
                <a:effectLst/>
              </a:rPr>
              <a:t>of the atom created its own set of problems:</a:t>
            </a:r>
          </a:p>
          <a:p>
            <a:pPr>
              <a:buClrTx/>
              <a:buFont typeface="Arial" charset="0"/>
              <a:buChar char="•"/>
            </a:pPr>
            <a:r>
              <a:rPr lang="en-NZ" sz="2000" b="1" dirty="0" smtClean="0">
                <a:solidFill>
                  <a:srgbClr val="000000"/>
                </a:solidFill>
                <a:effectLst/>
              </a:rPr>
              <a:t>Why didn’t the electron radiate away its own energy and fall into the nucleus?</a:t>
            </a:r>
          </a:p>
          <a:p>
            <a:pPr>
              <a:buClrTx/>
              <a:buFont typeface="Arial" charset="0"/>
              <a:buChar char="•"/>
            </a:pPr>
            <a:r>
              <a:rPr lang="en-NZ" sz="2000" b="1" dirty="0" smtClean="0">
                <a:solidFill>
                  <a:srgbClr val="000000"/>
                </a:solidFill>
                <a:effectLst/>
              </a:rPr>
              <a:t>Why did atoms emit only discrete wavelengths of light?</a:t>
            </a:r>
          </a:p>
        </p:txBody>
      </p:sp>
      <p:pic>
        <p:nvPicPr>
          <p:cNvPr id="9219" name="Picture 3" descr="Zumdahl11_17"/>
          <p:cNvPicPr>
            <a:picLocks noChangeAspect="1" noChangeArrowheads="1"/>
          </p:cNvPicPr>
          <p:nvPr/>
        </p:nvPicPr>
        <p:blipFill>
          <a:blip r:embed="rId3" cstate="print"/>
          <a:srcRect/>
          <a:stretch>
            <a:fillRect/>
          </a:stretch>
        </p:blipFill>
        <p:spPr bwMode="auto">
          <a:xfrm>
            <a:off x="5791200" y="3270250"/>
            <a:ext cx="3268663" cy="2978150"/>
          </a:xfrm>
          <a:prstGeom prst="rect">
            <a:avLst/>
          </a:prstGeom>
          <a:noFill/>
          <a:ln w="9525">
            <a:noFill/>
            <a:miter lim="800000"/>
            <a:headEnd/>
            <a:tailEnd/>
          </a:ln>
        </p:spPr>
      </p:pic>
      <p:sp>
        <p:nvSpPr>
          <p:cNvPr id="6" name="Rectangle 3"/>
          <p:cNvSpPr txBox="1">
            <a:spLocks noChangeArrowheads="1"/>
          </p:cNvSpPr>
          <p:nvPr/>
        </p:nvSpPr>
        <p:spPr bwMode="auto">
          <a:xfrm>
            <a:off x="228600" y="1981200"/>
            <a:ext cx="7772400" cy="4422775"/>
          </a:xfrm>
          <a:prstGeom prst="rect">
            <a:avLst/>
          </a:prstGeom>
          <a:noFill/>
          <a:ln w="9525">
            <a:noFill/>
            <a:miter lim="800000"/>
            <a:headEnd/>
            <a:tailEnd/>
          </a:ln>
          <a:effectLst/>
        </p:spPr>
        <p:txBody>
          <a:bodyPr/>
          <a:lstStyle/>
          <a:p>
            <a:pPr marL="342900" indent="-342900" eaLnBrk="0" hangingPunct="0">
              <a:spcBef>
                <a:spcPct val="20000"/>
              </a:spcBef>
              <a:buClr>
                <a:schemeClr val="bg2"/>
              </a:buClr>
              <a:defRPr/>
            </a:pPr>
            <a:r>
              <a:rPr lang="en-NZ" sz="2000" dirty="0">
                <a:solidFill>
                  <a:srgbClr val="000000"/>
                </a:solidFill>
              </a:rPr>
              <a:t>The </a:t>
            </a:r>
            <a:r>
              <a:rPr lang="en-NZ" sz="2000" dirty="0">
                <a:solidFill>
                  <a:srgbClr val="FF0000"/>
                </a:solidFill>
              </a:rPr>
              <a:t>Bohr </a:t>
            </a:r>
            <a:r>
              <a:rPr lang="en-NZ" sz="2000" dirty="0" smtClean="0">
                <a:solidFill>
                  <a:srgbClr val="FF0000"/>
                </a:solidFill>
              </a:rPr>
              <a:t> &amp; de Broglie Models</a:t>
            </a:r>
            <a:r>
              <a:rPr lang="en-NZ" sz="2000" dirty="0" smtClean="0">
                <a:solidFill>
                  <a:srgbClr val="000000"/>
                </a:solidFill>
              </a:rPr>
              <a:t> </a:t>
            </a:r>
            <a:r>
              <a:rPr lang="en-NZ" sz="2000" dirty="0">
                <a:solidFill>
                  <a:srgbClr val="000000"/>
                </a:solidFill>
              </a:rPr>
              <a:t>answered these questions.</a:t>
            </a:r>
          </a:p>
          <a:p>
            <a:pPr marL="342900" indent="-342900" eaLnBrk="0" hangingPunct="0">
              <a:spcBef>
                <a:spcPct val="20000"/>
              </a:spcBef>
              <a:buClr>
                <a:schemeClr val="bg2"/>
              </a:buClr>
              <a:buFont typeface="Arial" pitchFamily="34" charset="0"/>
              <a:buChar char="•"/>
              <a:defRPr/>
            </a:pPr>
            <a:r>
              <a:rPr lang="en-US" altLang="zh-CN" sz="2000" kern="0" dirty="0">
                <a:solidFill>
                  <a:srgbClr val="000000"/>
                </a:solidFill>
                <a:latin typeface="+mn-lt"/>
                <a:ea typeface="SimSun" charset="-122"/>
              </a:rPr>
              <a:t>Bohr built upon spectroscopic observations of </a:t>
            </a:r>
            <a:r>
              <a:rPr lang="en-US" altLang="zh-CN" sz="2000" kern="0" dirty="0" smtClean="0">
                <a:solidFill>
                  <a:srgbClr val="000000"/>
                </a:solidFill>
                <a:latin typeface="+mn-lt"/>
                <a:ea typeface="SimSun" charset="-122"/>
              </a:rPr>
              <a:t>atoms (</a:t>
            </a:r>
            <a:r>
              <a:rPr lang="en-US" altLang="zh-CN" sz="2000" kern="0" dirty="0" err="1" smtClean="0">
                <a:solidFill>
                  <a:srgbClr val="000000"/>
                </a:solidFill>
                <a:latin typeface="+mn-lt"/>
                <a:ea typeface="SimSun" charset="-122"/>
              </a:rPr>
              <a:t>Balmer</a:t>
            </a:r>
            <a:r>
              <a:rPr lang="en-US" altLang="zh-CN" sz="2000" kern="0" dirty="0" smtClean="0">
                <a:solidFill>
                  <a:srgbClr val="000000"/>
                </a:solidFill>
                <a:latin typeface="+mn-lt"/>
                <a:ea typeface="SimSun" charset="-122"/>
              </a:rPr>
              <a:t>) and that electrons have angular momentum properties. </a:t>
            </a:r>
            <a:endParaRPr lang="en-US" altLang="zh-CN" sz="2000" kern="0" dirty="0">
              <a:solidFill>
                <a:srgbClr val="000000"/>
              </a:solidFill>
              <a:latin typeface="+mn-lt"/>
              <a:ea typeface="SimSun" charset="-122"/>
            </a:endParaRPr>
          </a:p>
          <a:p>
            <a:pPr marL="342900" indent="-342900" eaLnBrk="0" hangingPunct="0">
              <a:spcBef>
                <a:spcPct val="20000"/>
              </a:spcBef>
              <a:buClr>
                <a:schemeClr val="bg2"/>
              </a:buClr>
              <a:buFont typeface="Arial" pitchFamily="34" charset="0"/>
              <a:buChar char="•"/>
              <a:defRPr/>
            </a:pPr>
            <a:r>
              <a:rPr lang="en-AU" sz="2000" dirty="0" smtClean="0">
                <a:solidFill>
                  <a:srgbClr val="000000"/>
                </a:solidFill>
                <a:cs typeface="Arial" charset="0"/>
              </a:rPr>
              <a:t>de Broglie </a:t>
            </a:r>
            <a:r>
              <a:rPr lang="en-NZ" sz="2000" kern="0" dirty="0" smtClean="0">
                <a:solidFill>
                  <a:srgbClr val="000000"/>
                </a:solidFill>
                <a:latin typeface="+mn-lt"/>
              </a:rPr>
              <a:t>recognised </a:t>
            </a:r>
            <a:r>
              <a:rPr lang="en-NZ" sz="2000" kern="0" dirty="0">
                <a:solidFill>
                  <a:srgbClr val="000000"/>
                </a:solidFill>
                <a:latin typeface="+mn-lt"/>
              </a:rPr>
              <a:t>that </a:t>
            </a:r>
            <a:r>
              <a:rPr lang="en-NZ" sz="2000" b="1" kern="0" dirty="0">
                <a:solidFill>
                  <a:srgbClr val="FF0000"/>
                </a:solidFill>
                <a:latin typeface="+mn-lt"/>
              </a:rPr>
              <a:t>electrons</a:t>
            </a:r>
            <a:r>
              <a:rPr lang="en-NZ" sz="2000" kern="0" dirty="0">
                <a:solidFill>
                  <a:srgbClr val="000000"/>
                </a:solidFill>
                <a:latin typeface="+mn-lt"/>
              </a:rPr>
              <a:t> are in a sense </a:t>
            </a:r>
            <a:r>
              <a:rPr lang="en-NZ" sz="2000" b="1" kern="0" dirty="0">
                <a:solidFill>
                  <a:srgbClr val="FF0000"/>
                </a:solidFill>
                <a:latin typeface="+mn-lt"/>
              </a:rPr>
              <a:t>waves</a:t>
            </a:r>
            <a:r>
              <a:rPr lang="en-NZ" sz="2000" kern="0" dirty="0">
                <a:solidFill>
                  <a:srgbClr val="000000"/>
                </a:solidFill>
                <a:latin typeface="+mn-lt"/>
              </a:rPr>
              <a:t> as well as </a:t>
            </a:r>
            <a:r>
              <a:rPr lang="en-NZ" sz="2000" b="1" kern="0" dirty="0" smtClean="0">
                <a:solidFill>
                  <a:srgbClr val="FF0000"/>
                </a:solidFill>
                <a:latin typeface="+mn-lt"/>
              </a:rPr>
              <a:t>particles (wave – particle duality)</a:t>
            </a:r>
            <a:r>
              <a:rPr lang="en-AU" sz="2000" dirty="0" smtClean="0">
                <a:solidFill>
                  <a:srgbClr val="000000"/>
                </a:solidFill>
                <a:cs typeface="Arial" charset="0"/>
              </a:rPr>
              <a:t>.</a:t>
            </a:r>
            <a:r>
              <a:rPr lang="en-AU" sz="2000" u="sng" dirty="0" smtClean="0">
                <a:solidFill>
                  <a:srgbClr val="000000"/>
                </a:solidFill>
                <a:cs typeface="Arial" charset="0"/>
              </a:rPr>
              <a:t> </a:t>
            </a:r>
            <a:endParaRPr lang="en-NZ" sz="2000" kern="0" dirty="0">
              <a:solidFill>
                <a:srgbClr val="000000"/>
              </a:solidFill>
              <a:latin typeface="+mn-lt"/>
            </a:endParaRPr>
          </a:p>
          <a:p>
            <a:pPr marL="342900" indent="-342900" eaLnBrk="0" hangingPunct="0">
              <a:spcBef>
                <a:spcPct val="20000"/>
              </a:spcBef>
              <a:buClr>
                <a:schemeClr val="bg2"/>
              </a:buClr>
              <a:buFont typeface="Arial" pitchFamily="34" charset="0"/>
              <a:buChar char="•"/>
              <a:defRPr/>
            </a:pPr>
            <a:r>
              <a:rPr lang="en-NZ" sz="2000" kern="0" dirty="0">
                <a:solidFill>
                  <a:srgbClr val="000000"/>
                </a:solidFill>
                <a:latin typeface="+mn-lt"/>
              </a:rPr>
              <a:t>They form </a:t>
            </a:r>
            <a:r>
              <a:rPr lang="en-NZ" sz="2000" b="1" kern="0" dirty="0">
                <a:solidFill>
                  <a:srgbClr val="FF0000"/>
                </a:solidFill>
                <a:latin typeface="+mn-lt"/>
              </a:rPr>
              <a:t>standing waves</a:t>
            </a:r>
            <a:r>
              <a:rPr lang="en-NZ" sz="2000" kern="0" dirty="0">
                <a:solidFill>
                  <a:srgbClr val="FF0000"/>
                </a:solidFill>
                <a:latin typeface="+mn-lt"/>
              </a:rPr>
              <a:t> </a:t>
            </a:r>
            <a:r>
              <a:rPr lang="en-NZ" sz="2000" kern="0" dirty="0">
                <a:solidFill>
                  <a:srgbClr val="000000"/>
                </a:solidFill>
                <a:latin typeface="+mn-lt"/>
              </a:rPr>
              <a:t>around a certain</a:t>
            </a:r>
          </a:p>
          <a:p>
            <a:pPr marL="342900" indent="-342900" eaLnBrk="0" hangingPunct="0">
              <a:spcBef>
                <a:spcPct val="20000"/>
              </a:spcBef>
              <a:buClr>
                <a:schemeClr val="bg2"/>
              </a:buClr>
              <a:defRPr/>
            </a:pPr>
            <a:r>
              <a:rPr lang="en-NZ" sz="2000" kern="0" dirty="0">
                <a:solidFill>
                  <a:srgbClr val="000000"/>
                </a:solidFill>
                <a:latin typeface="+mn-lt"/>
              </a:rPr>
              <a:t>	</a:t>
            </a:r>
            <a:r>
              <a:rPr lang="en-NZ" sz="2000" b="1" kern="0" dirty="0">
                <a:solidFill>
                  <a:srgbClr val="FF0000"/>
                </a:solidFill>
                <a:latin typeface="+mn-lt"/>
              </a:rPr>
              <a:t>orbit</a:t>
            </a:r>
            <a:r>
              <a:rPr lang="en-NZ" sz="2000" kern="0" dirty="0">
                <a:solidFill>
                  <a:srgbClr val="000000"/>
                </a:solidFill>
                <a:latin typeface="+mn-lt"/>
              </a:rPr>
              <a:t>, like </a:t>
            </a:r>
            <a:r>
              <a:rPr lang="en-NZ" sz="2000" b="1" kern="0" dirty="0">
                <a:solidFill>
                  <a:srgbClr val="FF0000"/>
                </a:solidFill>
                <a:latin typeface="+mn-lt"/>
              </a:rPr>
              <a:t>harmonics</a:t>
            </a:r>
            <a:r>
              <a:rPr lang="en-NZ" sz="2000" kern="0" dirty="0">
                <a:solidFill>
                  <a:srgbClr val="000000"/>
                </a:solidFill>
                <a:latin typeface="+mn-lt"/>
              </a:rPr>
              <a:t> on </a:t>
            </a:r>
            <a:r>
              <a:rPr lang="en-NZ" sz="2000" b="1" kern="0" dirty="0">
                <a:solidFill>
                  <a:srgbClr val="FF0000"/>
                </a:solidFill>
                <a:latin typeface="+mn-lt"/>
              </a:rPr>
              <a:t>resonating</a:t>
            </a:r>
            <a:r>
              <a:rPr lang="en-NZ" sz="2000" kern="0" dirty="0">
                <a:solidFill>
                  <a:srgbClr val="000000"/>
                </a:solidFill>
                <a:latin typeface="+mn-lt"/>
              </a:rPr>
              <a:t> strings!</a:t>
            </a:r>
          </a:p>
          <a:p>
            <a:pPr marL="342900" indent="-342900" eaLnBrk="0" hangingPunct="0">
              <a:spcBef>
                <a:spcPts val="0"/>
              </a:spcBef>
              <a:buClr>
                <a:schemeClr val="bg2"/>
              </a:buClr>
              <a:buFont typeface="Arial" pitchFamily="34" charset="0"/>
              <a:buChar char="•"/>
              <a:defRPr/>
            </a:pPr>
            <a:r>
              <a:rPr lang="en-NZ" sz="2000" kern="0" dirty="0">
                <a:solidFill>
                  <a:srgbClr val="000000"/>
                </a:solidFill>
                <a:latin typeface="+mn-lt"/>
              </a:rPr>
              <a:t>Only a </a:t>
            </a:r>
            <a:r>
              <a:rPr lang="en-NZ" sz="2000" b="1" kern="0" dirty="0">
                <a:solidFill>
                  <a:srgbClr val="FF0000"/>
                </a:solidFill>
                <a:latin typeface="+mn-lt"/>
              </a:rPr>
              <a:t>whole number (n)</a:t>
            </a:r>
            <a:r>
              <a:rPr lang="en-NZ" sz="2000" kern="0" dirty="0">
                <a:solidFill>
                  <a:srgbClr val="FF0000"/>
                </a:solidFill>
                <a:latin typeface="+mn-lt"/>
              </a:rPr>
              <a:t> </a:t>
            </a:r>
            <a:r>
              <a:rPr lang="en-NZ" sz="2000" kern="0" dirty="0">
                <a:solidFill>
                  <a:srgbClr val="000000"/>
                </a:solidFill>
                <a:latin typeface="+mn-lt"/>
              </a:rPr>
              <a:t>of wavelengths 			 will fit on a </a:t>
            </a:r>
            <a:r>
              <a:rPr lang="en-NZ" sz="2000" kern="0" dirty="0" smtClean="0">
                <a:solidFill>
                  <a:srgbClr val="000000"/>
                </a:solidFill>
                <a:latin typeface="+mn-lt"/>
              </a:rPr>
              <a:t>circumference.  </a:t>
            </a:r>
            <a:r>
              <a:rPr lang="en-NZ" sz="2000" b="1" kern="0" dirty="0" smtClean="0">
                <a:solidFill>
                  <a:srgbClr val="FF0000"/>
                </a:solidFill>
                <a:latin typeface="+mn-lt"/>
              </a:rPr>
              <a:t>n</a:t>
            </a:r>
            <a:r>
              <a:rPr lang="en-NZ" sz="2000" kern="0" dirty="0" smtClean="0">
                <a:solidFill>
                  <a:srgbClr val="000000"/>
                </a:solidFill>
                <a:latin typeface="+mn-lt"/>
              </a:rPr>
              <a:t> </a:t>
            </a:r>
            <a:r>
              <a:rPr lang="en-NZ" sz="2000" kern="0" dirty="0">
                <a:solidFill>
                  <a:srgbClr val="000000"/>
                </a:solidFill>
                <a:latin typeface="+mn-lt"/>
              </a:rPr>
              <a:t>is the </a:t>
            </a:r>
            <a:r>
              <a:rPr lang="en-NZ" sz="2000" b="1" kern="0" dirty="0">
                <a:solidFill>
                  <a:srgbClr val="FF0000"/>
                </a:solidFill>
                <a:latin typeface="+mn-lt"/>
              </a:rPr>
              <a:t>quantized </a:t>
            </a:r>
            <a:endParaRPr lang="en-NZ" sz="2000" b="1" kern="0" dirty="0" smtClean="0">
              <a:solidFill>
                <a:srgbClr val="FF0000"/>
              </a:solidFill>
              <a:latin typeface="+mn-lt"/>
            </a:endParaRPr>
          </a:p>
          <a:p>
            <a:pPr marL="342900" indent="-342900" eaLnBrk="0" hangingPunct="0">
              <a:spcBef>
                <a:spcPts val="0"/>
              </a:spcBef>
              <a:buClr>
                <a:schemeClr val="bg2"/>
              </a:buClr>
              <a:defRPr/>
            </a:pPr>
            <a:r>
              <a:rPr lang="en-NZ" sz="2000" b="1" kern="0" dirty="0" smtClean="0">
                <a:solidFill>
                  <a:srgbClr val="FF0000"/>
                </a:solidFill>
                <a:latin typeface="+mn-lt"/>
              </a:rPr>
              <a:t>     energy </a:t>
            </a:r>
            <a:r>
              <a:rPr lang="en-NZ" sz="2000" b="1" kern="0" dirty="0">
                <a:solidFill>
                  <a:srgbClr val="FF0000"/>
                </a:solidFill>
                <a:latin typeface="+mn-lt"/>
              </a:rPr>
              <a:t>level </a:t>
            </a:r>
            <a:r>
              <a:rPr lang="en-NZ" sz="2000" kern="0" dirty="0">
                <a:solidFill>
                  <a:srgbClr val="000000"/>
                </a:solidFill>
                <a:latin typeface="+mn-lt"/>
              </a:rPr>
              <a:t>number.</a:t>
            </a:r>
          </a:p>
          <a:p>
            <a:pPr marL="342900" indent="-342900" eaLnBrk="0" hangingPunct="0">
              <a:spcBef>
                <a:spcPct val="20000"/>
              </a:spcBef>
              <a:buClr>
                <a:schemeClr val="hlink"/>
              </a:buClr>
              <a:buFont typeface="Arial" pitchFamily="34" charset="0"/>
              <a:buChar char="•"/>
              <a:defRPr/>
            </a:pPr>
            <a:endParaRPr lang="en-NZ" sz="2000" kern="0" dirty="0">
              <a:solidFill>
                <a:srgbClr val="000000"/>
              </a:solidFill>
              <a:latin typeface="+mn-lt"/>
            </a:endParaRPr>
          </a:p>
        </p:txBody>
      </p:sp>
      <p:pic>
        <p:nvPicPr>
          <p:cNvPr id="9221" name="Picture 4"/>
          <p:cNvPicPr>
            <a:picLocks noChangeAspect="1" noChangeArrowheads="1"/>
          </p:cNvPicPr>
          <p:nvPr/>
        </p:nvPicPr>
        <p:blipFill>
          <a:blip r:embed="rId4" cstate="print"/>
          <a:srcRect/>
          <a:stretch>
            <a:fillRect/>
          </a:stretch>
        </p:blipFill>
        <p:spPr bwMode="auto">
          <a:xfrm>
            <a:off x="304800" y="5375275"/>
            <a:ext cx="1922462" cy="1482725"/>
          </a:xfrm>
          <a:prstGeom prst="rect">
            <a:avLst/>
          </a:prstGeom>
          <a:noFill/>
          <a:ln w="9525">
            <a:noFill/>
            <a:miter lim="800000"/>
            <a:headEnd/>
            <a:tailEnd/>
          </a:ln>
        </p:spPr>
      </p:pic>
      <p:pic>
        <p:nvPicPr>
          <p:cNvPr id="9222" name="Picture 5"/>
          <p:cNvPicPr>
            <a:picLocks noChangeAspect="1" noChangeArrowheads="1"/>
          </p:cNvPicPr>
          <p:nvPr/>
        </p:nvPicPr>
        <p:blipFill>
          <a:blip r:embed="rId5" cstate="print"/>
          <a:srcRect/>
          <a:stretch>
            <a:fillRect/>
          </a:stretch>
        </p:blipFill>
        <p:spPr bwMode="auto">
          <a:xfrm>
            <a:off x="2438400" y="5392737"/>
            <a:ext cx="1747837" cy="1465263"/>
          </a:xfrm>
          <a:prstGeom prst="rect">
            <a:avLst/>
          </a:prstGeom>
          <a:noFill/>
          <a:ln w="9525">
            <a:noFill/>
            <a:miter lim="800000"/>
            <a:headEnd/>
            <a:tailEnd/>
          </a:ln>
        </p:spPr>
      </p:pic>
      <p:pic>
        <p:nvPicPr>
          <p:cNvPr id="9223" name="Picture 6"/>
          <p:cNvPicPr>
            <a:picLocks noChangeAspect="1" noChangeArrowheads="1"/>
          </p:cNvPicPr>
          <p:nvPr/>
        </p:nvPicPr>
        <p:blipFill>
          <a:blip r:embed="rId6" cstate="print"/>
          <a:srcRect/>
          <a:stretch>
            <a:fillRect/>
          </a:stretch>
        </p:blipFill>
        <p:spPr bwMode="auto">
          <a:xfrm>
            <a:off x="4343400" y="5432425"/>
            <a:ext cx="1747837" cy="1425575"/>
          </a:xfrm>
          <a:prstGeom prst="rect">
            <a:avLst/>
          </a:prstGeom>
          <a:noFill/>
          <a:ln w="9525">
            <a:noFill/>
            <a:miter lim="800000"/>
            <a:headEnd/>
            <a:tailEnd/>
          </a:ln>
        </p:spPr>
      </p:pic>
      <p:pic>
        <p:nvPicPr>
          <p:cNvPr id="10" name="Picture 8" descr="Rutherford-Bohr Model showing distinct electron orbits"/>
          <p:cNvPicPr>
            <a:picLocks noChangeAspect="1" noChangeArrowheads="1"/>
          </p:cNvPicPr>
          <p:nvPr/>
        </p:nvPicPr>
        <p:blipFill>
          <a:blip r:embed="rId7" r:link="rId8" cstate="print"/>
          <a:srcRect/>
          <a:stretch>
            <a:fillRect/>
          </a:stretch>
        </p:blipFill>
        <p:spPr bwMode="auto">
          <a:xfrm>
            <a:off x="7424738" y="152400"/>
            <a:ext cx="1719262" cy="17414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Effect transition="in" filter="blinds(horizontal)">
                                      <p:cBhvr>
                                        <p:cTn id="7" dur="500"/>
                                        <p:tgtEl>
                                          <p:spTgt spid="92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218">
                                            <p:txEl>
                                              <p:pRg st="1" end="1"/>
                                            </p:txEl>
                                          </p:spTgt>
                                        </p:tgtEl>
                                        <p:attrNameLst>
                                          <p:attrName>style.visibility</p:attrName>
                                        </p:attrNameLst>
                                      </p:cBhvr>
                                      <p:to>
                                        <p:strVal val="visible"/>
                                      </p:to>
                                    </p:set>
                                    <p:animEffect transition="in" filter="blinds(horizontal)">
                                      <p:cBhvr>
                                        <p:cTn id="12" dur="500"/>
                                        <p:tgtEl>
                                          <p:spTgt spid="92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218">
                                            <p:txEl>
                                              <p:pRg st="2" end="2"/>
                                            </p:txEl>
                                          </p:spTgt>
                                        </p:tgtEl>
                                        <p:attrNameLst>
                                          <p:attrName>style.visibility</p:attrName>
                                        </p:attrNameLst>
                                      </p:cBhvr>
                                      <p:to>
                                        <p:strVal val="visible"/>
                                      </p:to>
                                    </p:set>
                                    <p:animEffect transition="in" filter="blinds(horizontal)">
                                      <p:cBhvr>
                                        <p:cTn id="17" dur="500"/>
                                        <p:tgtEl>
                                          <p:spTgt spid="92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blinds(horizontal)">
                                      <p:cBhvr>
                                        <p:cTn id="28" dur="500"/>
                                        <p:tgtEl>
                                          <p:spTgt spid="6">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animEffect transition="in" filter="blinds(horizontal)">
                                      <p:cBhvr>
                                        <p:cTn id="33" dur="500"/>
                                        <p:tgtEl>
                                          <p:spTgt spid="6">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6">
                                            <p:txEl>
                                              <p:pRg st="2" end="2"/>
                                            </p:txEl>
                                          </p:spTgt>
                                        </p:tgtEl>
                                        <p:attrNameLst>
                                          <p:attrName>style.visibility</p:attrName>
                                        </p:attrNameLst>
                                      </p:cBhvr>
                                      <p:to>
                                        <p:strVal val="visible"/>
                                      </p:to>
                                    </p:set>
                                    <p:animEffect transition="in" filter="blinds(horizontal)">
                                      <p:cBhvr>
                                        <p:cTn id="38" dur="500"/>
                                        <p:tgtEl>
                                          <p:spTgt spid="6">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animEffect transition="in" filter="blinds(horizontal)">
                                      <p:cBhvr>
                                        <p:cTn id="43" dur="500"/>
                                        <p:tgtEl>
                                          <p:spTgt spid="6">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6">
                                            <p:txEl>
                                              <p:pRg st="4" end="4"/>
                                            </p:txEl>
                                          </p:spTgt>
                                        </p:tgtEl>
                                        <p:attrNameLst>
                                          <p:attrName>style.visibility</p:attrName>
                                        </p:attrNameLst>
                                      </p:cBhvr>
                                      <p:to>
                                        <p:strVal val="visible"/>
                                      </p:to>
                                    </p:set>
                                    <p:animEffect transition="in" filter="blinds(horizontal)">
                                      <p:cBhvr>
                                        <p:cTn id="48" dur="500"/>
                                        <p:tgtEl>
                                          <p:spTgt spid="6">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6">
                                            <p:txEl>
                                              <p:pRg st="5" end="5"/>
                                            </p:txEl>
                                          </p:spTgt>
                                        </p:tgtEl>
                                        <p:attrNameLst>
                                          <p:attrName>style.visibility</p:attrName>
                                        </p:attrNameLst>
                                      </p:cBhvr>
                                      <p:to>
                                        <p:strVal val="visible"/>
                                      </p:to>
                                    </p:set>
                                    <p:animEffect transition="in" filter="blinds(horizontal)">
                                      <p:cBhvr>
                                        <p:cTn id="53" dur="500"/>
                                        <p:tgtEl>
                                          <p:spTgt spid="6">
                                            <p:txEl>
                                              <p:pRg st="5" end="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6">
                                            <p:txEl>
                                              <p:pRg st="6" end="6"/>
                                            </p:txEl>
                                          </p:spTgt>
                                        </p:tgtEl>
                                        <p:attrNameLst>
                                          <p:attrName>style.visibility</p:attrName>
                                        </p:attrNameLst>
                                      </p:cBhvr>
                                      <p:to>
                                        <p:strVal val="visible"/>
                                      </p:to>
                                    </p:set>
                                    <p:animEffect transition="in" filter="blinds(horizontal)">
                                      <p:cBhvr>
                                        <p:cTn id="58" dur="500"/>
                                        <p:tgtEl>
                                          <p:spTgt spid="6">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nodeType="clickEffect">
                                  <p:stCondLst>
                                    <p:cond delay="0"/>
                                  </p:stCondLst>
                                  <p:childTnLst>
                                    <p:set>
                                      <p:cBhvr>
                                        <p:cTn id="62" dur="1" fill="hold">
                                          <p:stCondLst>
                                            <p:cond delay="0"/>
                                          </p:stCondLst>
                                        </p:cTn>
                                        <p:tgtEl>
                                          <p:spTgt spid="9219"/>
                                        </p:tgtEl>
                                        <p:attrNameLst>
                                          <p:attrName>style.visibility</p:attrName>
                                        </p:attrNameLst>
                                      </p:cBhvr>
                                      <p:to>
                                        <p:strVal val="visible"/>
                                      </p:to>
                                    </p:set>
                                    <p:animEffect transition="in" filter="blinds(horizontal)">
                                      <p:cBhvr>
                                        <p:cTn id="63" dur="500"/>
                                        <p:tgtEl>
                                          <p:spTgt spid="9219"/>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nodeType="clickEffect">
                                  <p:stCondLst>
                                    <p:cond delay="0"/>
                                  </p:stCondLst>
                                  <p:childTnLst>
                                    <p:set>
                                      <p:cBhvr>
                                        <p:cTn id="67" dur="1" fill="hold">
                                          <p:stCondLst>
                                            <p:cond delay="0"/>
                                          </p:stCondLst>
                                        </p:cTn>
                                        <p:tgtEl>
                                          <p:spTgt spid="9221"/>
                                        </p:tgtEl>
                                        <p:attrNameLst>
                                          <p:attrName>style.visibility</p:attrName>
                                        </p:attrNameLst>
                                      </p:cBhvr>
                                      <p:to>
                                        <p:strVal val="visible"/>
                                      </p:to>
                                    </p:set>
                                    <p:animEffect transition="in" filter="blinds(horizontal)">
                                      <p:cBhvr>
                                        <p:cTn id="68" dur="500"/>
                                        <p:tgtEl>
                                          <p:spTgt spid="9221"/>
                                        </p:tgtEl>
                                      </p:cBhvr>
                                    </p:animEffect>
                                  </p:childTnLst>
                                </p:cTn>
                              </p:par>
                              <p:par>
                                <p:cTn id="69" presetID="3" presetClass="entr" presetSubtype="10" fill="hold" nodeType="withEffect">
                                  <p:stCondLst>
                                    <p:cond delay="0"/>
                                  </p:stCondLst>
                                  <p:childTnLst>
                                    <p:set>
                                      <p:cBhvr>
                                        <p:cTn id="70" dur="1" fill="hold">
                                          <p:stCondLst>
                                            <p:cond delay="0"/>
                                          </p:stCondLst>
                                        </p:cTn>
                                        <p:tgtEl>
                                          <p:spTgt spid="9222"/>
                                        </p:tgtEl>
                                        <p:attrNameLst>
                                          <p:attrName>style.visibility</p:attrName>
                                        </p:attrNameLst>
                                      </p:cBhvr>
                                      <p:to>
                                        <p:strVal val="visible"/>
                                      </p:to>
                                    </p:set>
                                    <p:animEffect transition="in" filter="blinds(horizontal)">
                                      <p:cBhvr>
                                        <p:cTn id="71" dur="500"/>
                                        <p:tgtEl>
                                          <p:spTgt spid="9222"/>
                                        </p:tgtEl>
                                      </p:cBhvr>
                                    </p:animEffect>
                                  </p:childTnLst>
                                </p:cTn>
                              </p:par>
                              <p:par>
                                <p:cTn id="72" presetID="3" presetClass="entr" presetSubtype="10" fill="hold" nodeType="withEffect">
                                  <p:stCondLst>
                                    <p:cond delay="0"/>
                                  </p:stCondLst>
                                  <p:childTnLst>
                                    <p:set>
                                      <p:cBhvr>
                                        <p:cTn id="73" dur="1" fill="hold">
                                          <p:stCondLst>
                                            <p:cond delay="0"/>
                                          </p:stCondLst>
                                        </p:cTn>
                                        <p:tgtEl>
                                          <p:spTgt spid="9223"/>
                                        </p:tgtEl>
                                        <p:attrNameLst>
                                          <p:attrName>style.visibility</p:attrName>
                                        </p:attrNameLst>
                                      </p:cBhvr>
                                      <p:to>
                                        <p:strVal val="visible"/>
                                      </p:to>
                                    </p:set>
                                    <p:animEffect transition="in" filter="blinds(horizontal)">
                                      <p:cBhvr>
                                        <p:cTn id="74" dur="500"/>
                                        <p:tgtEl>
                                          <p:spTgt spid="9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ewav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114" y="725713"/>
            <a:ext cx="8001000" cy="56149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51145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12" descr="ruther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3757" y="0"/>
            <a:ext cx="662582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63772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09600" y="685800"/>
            <a:ext cx="7658100" cy="4457700"/>
          </a:xfrm>
          <a:prstGeom prst="rect">
            <a:avLst/>
          </a:prstGeom>
        </p:spPr>
      </p:pic>
      <p:sp>
        <p:nvSpPr>
          <p:cNvPr id="5" name="Rectangle 4"/>
          <p:cNvSpPr/>
          <p:nvPr/>
        </p:nvSpPr>
        <p:spPr>
          <a:xfrm>
            <a:off x="2362200" y="4343400"/>
            <a:ext cx="4521315" cy="369332"/>
          </a:xfrm>
          <a:prstGeom prst="rect">
            <a:avLst/>
          </a:prstGeom>
        </p:spPr>
        <p:txBody>
          <a:bodyPr wrap="none">
            <a:spAutoFit/>
          </a:bodyPr>
          <a:lstStyle/>
          <a:p>
            <a:r>
              <a:rPr lang="en-US" dirty="0" smtClean="0"/>
              <a:t>Video: Is </a:t>
            </a:r>
            <a:r>
              <a:rPr lang="en-US" dirty="0"/>
              <a:t>the Electron a Wave or a Particle</a:t>
            </a:r>
          </a:p>
        </p:txBody>
      </p:sp>
    </p:spTree>
    <p:extLst>
      <p:ext uri="{BB962C8B-B14F-4D97-AF65-F5344CB8AC3E}">
        <p14:creationId xmlns:p14="http://schemas.microsoft.com/office/powerpoint/2010/main" val="9881929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7" descr="07_13"/>
          <p:cNvPicPr>
            <a:picLocks noChangeAspect="1" noChangeArrowheads="1"/>
          </p:cNvPicPr>
          <p:nvPr/>
        </p:nvPicPr>
        <p:blipFill>
          <a:blip r:embed="rId3" cstate="print"/>
          <a:srcRect/>
          <a:stretch>
            <a:fillRect/>
          </a:stretch>
        </p:blipFill>
        <p:spPr bwMode="auto">
          <a:xfrm>
            <a:off x="2133600" y="228600"/>
            <a:ext cx="5638800" cy="6399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600200" y="685800"/>
            <a:ext cx="5410200" cy="5410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371600" y="228600"/>
            <a:ext cx="6019800" cy="60339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228600" y="1752600"/>
            <a:ext cx="8153400" cy="2862263"/>
          </a:xfrm>
          <a:prstGeom prst="rect">
            <a:avLst/>
          </a:prstGeom>
          <a:noFill/>
          <a:ln w="9525">
            <a:noFill/>
            <a:miter lim="800000"/>
            <a:headEnd/>
            <a:tailEnd/>
          </a:ln>
        </p:spPr>
        <p:txBody>
          <a:bodyPr>
            <a:spAutoFit/>
          </a:bodyPr>
          <a:lstStyle/>
          <a:p>
            <a:pPr eaLnBrk="0" hangingPunct="0"/>
            <a:r>
              <a:rPr lang="en-AU" sz="2000" u="sng">
                <a:solidFill>
                  <a:srgbClr val="FF0000"/>
                </a:solidFill>
                <a:cs typeface="Times New Roman" charset="0"/>
              </a:rPr>
              <a:t>Schrodinger </a:t>
            </a:r>
          </a:p>
          <a:p>
            <a:pPr eaLnBrk="0" hangingPunct="0"/>
            <a:r>
              <a:rPr lang="en-AU" sz="2000">
                <a:solidFill>
                  <a:srgbClr val="000000"/>
                </a:solidFill>
                <a:cs typeface="Times New Roman" charset="0"/>
              </a:rPr>
              <a:t>Derived a set of equations or </a:t>
            </a:r>
            <a:r>
              <a:rPr lang="en-AU" sz="2000" b="1">
                <a:solidFill>
                  <a:srgbClr val="000000"/>
                </a:solidFill>
                <a:cs typeface="Times New Roman" charset="0"/>
              </a:rPr>
              <a:t>wave functions</a:t>
            </a:r>
            <a:r>
              <a:rPr lang="en-AU" sz="2000">
                <a:solidFill>
                  <a:srgbClr val="000000"/>
                </a:solidFill>
                <a:cs typeface="Times New Roman" charset="0"/>
              </a:rPr>
              <a:t> for electrons. According to Schrodinger, electrons confined in their orbits would set up standing waves and you could describe only the probability of where an electron could be. The distributions of these probabilities formed regions of space about the nucleus were called </a:t>
            </a:r>
            <a:r>
              <a:rPr lang="en-AU" sz="2000" b="1">
                <a:solidFill>
                  <a:srgbClr val="000000"/>
                </a:solidFill>
                <a:cs typeface="Times New Roman" charset="0"/>
              </a:rPr>
              <a:t>orbitals</a:t>
            </a:r>
            <a:r>
              <a:rPr lang="en-AU" sz="2000">
                <a:solidFill>
                  <a:srgbClr val="000000"/>
                </a:solidFill>
                <a:cs typeface="Times New Roman" charset="0"/>
              </a:rPr>
              <a:t>. Orbitals could be described as </a:t>
            </a:r>
            <a:r>
              <a:rPr lang="en-AU" sz="2000" b="1">
                <a:solidFill>
                  <a:srgbClr val="000000"/>
                </a:solidFill>
                <a:cs typeface="Times New Roman" charset="0"/>
              </a:rPr>
              <a:t>electron density clouds</a:t>
            </a:r>
            <a:r>
              <a:rPr lang="en-AU" sz="2000">
                <a:solidFill>
                  <a:srgbClr val="000000"/>
                </a:solidFill>
                <a:cs typeface="Arial" charset="0"/>
              </a:rPr>
              <a:t> </a:t>
            </a:r>
          </a:p>
          <a:p>
            <a:pPr eaLnBrk="0" hangingPunct="0">
              <a:buFont typeface="Arial" charset="0"/>
              <a:buChar char="•"/>
            </a:pPr>
            <a:endParaRPr lang="en-US" sz="2000">
              <a:solidFill>
                <a:srgbClr val="000000"/>
              </a:solidFill>
              <a:latin typeface="Tahoma" pitchFamily="34" charset="0"/>
            </a:endParaRPr>
          </a:p>
          <a:p>
            <a:pPr eaLnBrk="0" hangingPunct="0">
              <a:buFont typeface="Arial" charset="0"/>
              <a:buChar char="•"/>
            </a:pPr>
            <a:endParaRPr lang="en-NZ" sz="2000">
              <a:solidFill>
                <a:srgbClr val="000000"/>
              </a:solidFill>
            </a:endParaRPr>
          </a:p>
        </p:txBody>
      </p:sp>
      <p:sp>
        <p:nvSpPr>
          <p:cNvPr id="28675" name="Rectangle 3"/>
          <p:cNvSpPr>
            <a:spLocks noChangeArrowheads="1"/>
          </p:cNvSpPr>
          <p:nvPr/>
        </p:nvSpPr>
        <p:spPr bwMode="auto">
          <a:xfrm>
            <a:off x="228600" y="4114800"/>
            <a:ext cx="7772400" cy="1570038"/>
          </a:xfrm>
          <a:prstGeom prst="rect">
            <a:avLst/>
          </a:prstGeom>
          <a:noFill/>
          <a:ln w="9525">
            <a:noFill/>
            <a:miter lim="800000"/>
            <a:headEnd/>
            <a:tailEnd/>
          </a:ln>
        </p:spPr>
        <p:txBody>
          <a:bodyPr>
            <a:spAutoFit/>
          </a:bodyPr>
          <a:lstStyle/>
          <a:p>
            <a:pPr eaLnBrk="0" hangingPunct="0"/>
            <a:r>
              <a:rPr lang="en-US" sz="2000">
                <a:solidFill>
                  <a:srgbClr val="000000"/>
                </a:solidFill>
              </a:rPr>
              <a:t>Modern Model of the Atom ~ </a:t>
            </a:r>
            <a:r>
              <a:rPr lang="en-US" sz="2000" u="sng">
                <a:solidFill>
                  <a:srgbClr val="FF0000"/>
                </a:solidFill>
              </a:rPr>
              <a:t>The electron cloud </a:t>
            </a:r>
          </a:p>
          <a:p>
            <a:pPr eaLnBrk="0" hangingPunct="0">
              <a:lnSpc>
                <a:spcPct val="90000"/>
              </a:lnSpc>
            </a:pPr>
            <a:r>
              <a:rPr lang="en-US" sz="2000">
                <a:solidFill>
                  <a:srgbClr val="000000"/>
                </a:solidFill>
              </a:rPr>
              <a:t>Spherical cloud of varying density which shows </a:t>
            </a:r>
          </a:p>
          <a:p>
            <a:pPr eaLnBrk="0" hangingPunct="0">
              <a:lnSpc>
                <a:spcPct val="90000"/>
              </a:lnSpc>
            </a:pPr>
            <a:r>
              <a:rPr lang="en-US" sz="2000">
                <a:solidFill>
                  <a:srgbClr val="000000"/>
                </a:solidFill>
              </a:rPr>
              <a:t>where an electron is more or less likely to be </a:t>
            </a:r>
          </a:p>
          <a:p>
            <a:pPr eaLnBrk="0" hangingPunct="0"/>
            <a:endParaRPr lang="en-US" sz="2000" b="1" u="sng">
              <a:solidFill>
                <a:srgbClr val="FF0000"/>
              </a:solidFill>
            </a:endParaRPr>
          </a:p>
          <a:p>
            <a:pPr eaLnBrk="0" hangingPunct="0"/>
            <a:r>
              <a:rPr lang="en-US" sz="2000" u="sng">
                <a:solidFill>
                  <a:srgbClr val="FF0000"/>
                </a:solidFill>
              </a:rPr>
              <a:t> </a:t>
            </a:r>
            <a:endParaRPr lang="en-US" sz="2000">
              <a:solidFill>
                <a:srgbClr val="FF0000"/>
              </a:solidFill>
            </a:endParaRPr>
          </a:p>
        </p:txBody>
      </p:sp>
      <p:sp>
        <p:nvSpPr>
          <p:cNvPr id="28676" name="Rectangle 5"/>
          <p:cNvSpPr>
            <a:spLocks noChangeArrowheads="1"/>
          </p:cNvSpPr>
          <p:nvPr/>
        </p:nvSpPr>
        <p:spPr bwMode="auto">
          <a:xfrm>
            <a:off x="228600" y="5334000"/>
            <a:ext cx="5486400" cy="1016000"/>
          </a:xfrm>
          <a:prstGeom prst="rect">
            <a:avLst/>
          </a:prstGeom>
          <a:noFill/>
          <a:ln w="9525">
            <a:noFill/>
            <a:miter lim="800000"/>
            <a:headEnd/>
            <a:tailEnd/>
          </a:ln>
        </p:spPr>
        <p:txBody>
          <a:bodyPr>
            <a:spAutoFit/>
          </a:bodyPr>
          <a:lstStyle/>
          <a:p>
            <a:pPr eaLnBrk="0" hangingPunct="0"/>
            <a:r>
              <a:rPr lang="en-NZ" sz="2000" dirty="0">
                <a:solidFill>
                  <a:srgbClr val="FF0000"/>
                </a:solidFill>
              </a:rPr>
              <a:t>Subatomic particles </a:t>
            </a:r>
            <a:r>
              <a:rPr lang="en-NZ" sz="2000" dirty="0">
                <a:solidFill>
                  <a:srgbClr val="000000"/>
                </a:solidFill>
              </a:rPr>
              <a:t>(smaller them an atom) have been suggested and discovered (not in Level 3 NCEA Physics...)</a:t>
            </a:r>
          </a:p>
        </p:txBody>
      </p:sp>
      <p:sp>
        <p:nvSpPr>
          <p:cNvPr id="28677" name="Rectangle 3"/>
          <p:cNvSpPr>
            <a:spLocks noChangeArrowheads="1"/>
          </p:cNvSpPr>
          <p:nvPr/>
        </p:nvSpPr>
        <p:spPr bwMode="auto">
          <a:xfrm>
            <a:off x="228600" y="228600"/>
            <a:ext cx="8458200" cy="1323975"/>
          </a:xfrm>
          <a:prstGeom prst="rect">
            <a:avLst/>
          </a:prstGeom>
          <a:noFill/>
          <a:ln w="9525">
            <a:noFill/>
            <a:miter lim="800000"/>
            <a:headEnd/>
            <a:tailEnd/>
          </a:ln>
        </p:spPr>
        <p:txBody>
          <a:bodyPr>
            <a:spAutoFit/>
          </a:bodyPr>
          <a:lstStyle/>
          <a:p>
            <a:pPr eaLnBrk="0" hangingPunct="0"/>
            <a:r>
              <a:rPr lang="en-NZ" sz="2000" u="sng">
                <a:solidFill>
                  <a:srgbClr val="FF0000"/>
                </a:solidFill>
              </a:rPr>
              <a:t>Quantum Theory</a:t>
            </a:r>
            <a:r>
              <a:rPr lang="en-NZ" sz="2000">
                <a:solidFill>
                  <a:schemeClr val="bg2"/>
                </a:solidFill>
              </a:rPr>
              <a:t> </a:t>
            </a:r>
            <a:r>
              <a:rPr lang="en-NZ" sz="2000">
                <a:solidFill>
                  <a:srgbClr val="000000"/>
                </a:solidFill>
              </a:rPr>
              <a:t>(dealing with small particles)</a:t>
            </a:r>
          </a:p>
          <a:p>
            <a:pPr eaLnBrk="0" hangingPunct="0">
              <a:buFont typeface="Arial" charset="0"/>
              <a:buChar char="•"/>
            </a:pPr>
            <a:r>
              <a:rPr lang="en-NZ" sz="2000">
                <a:solidFill>
                  <a:srgbClr val="000000"/>
                </a:solidFill>
              </a:rPr>
              <a:t>Builds on Bohr idea, atom is described using mathematical equations and the position of an electron is described in terms of its probability of being in a particular position. </a:t>
            </a:r>
          </a:p>
        </p:txBody>
      </p:sp>
      <p:pic>
        <p:nvPicPr>
          <p:cNvPr id="28678" name="Picture 5"/>
          <p:cNvPicPr>
            <a:picLocks noChangeAspect="1" noChangeArrowheads="1"/>
          </p:cNvPicPr>
          <p:nvPr/>
        </p:nvPicPr>
        <p:blipFill>
          <a:blip r:embed="rId3" cstate="print"/>
          <a:srcRect/>
          <a:stretch>
            <a:fillRect/>
          </a:stretch>
        </p:blipFill>
        <p:spPr bwMode="auto">
          <a:xfrm>
            <a:off x="6096000" y="3749675"/>
            <a:ext cx="2819400" cy="3108325"/>
          </a:xfrm>
          <a:prstGeom prst="rect">
            <a:avLst/>
          </a:prstGeom>
          <a:noFill/>
          <a:ln w="9525">
            <a:noFill/>
            <a:miter lim="800000"/>
            <a:headEnd/>
            <a:tailEnd/>
          </a:ln>
        </p:spPr>
      </p:pic>
    </p:spTree>
    <p:extLst>
      <p:ext uri="{BB962C8B-B14F-4D97-AF65-F5344CB8AC3E}">
        <p14:creationId xmlns:p14="http://schemas.microsoft.com/office/powerpoint/2010/main" val="25186973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Zumdahl11_09a"/>
          <p:cNvPicPr>
            <a:picLocks noChangeAspect="1" noChangeArrowheads="1"/>
          </p:cNvPicPr>
          <p:nvPr/>
        </p:nvPicPr>
        <p:blipFill>
          <a:blip r:embed="rId3" cstate="print"/>
          <a:srcRect/>
          <a:stretch>
            <a:fillRect/>
          </a:stretch>
        </p:blipFill>
        <p:spPr bwMode="auto">
          <a:xfrm>
            <a:off x="862013" y="685800"/>
            <a:ext cx="6400800" cy="4365625"/>
          </a:xfrm>
          <a:prstGeom prst="rect">
            <a:avLst/>
          </a:prstGeom>
          <a:noFill/>
          <a:ln w="9525">
            <a:noFill/>
            <a:miter lim="800000"/>
            <a:headEnd/>
            <a:tailEnd/>
          </a:ln>
        </p:spPr>
      </p:pic>
      <p:sp>
        <p:nvSpPr>
          <p:cNvPr id="13315" name="Rectangle 2"/>
          <p:cNvSpPr>
            <a:spLocks noGrp="1" noRot="1" noChangeArrowheads="1"/>
          </p:cNvSpPr>
          <p:nvPr>
            <p:ph type="title"/>
          </p:nvPr>
        </p:nvSpPr>
        <p:spPr>
          <a:xfrm>
            <a:off x="785813" y="0"/>
            <a:ext cx="8510587" cy="533400"/>
          </a:xfrm>
        </p:spPr>
        <p:txBody>
          <a:bodyPr/>
          <a:lstStyle/>
          <a:p>
            <a:pPr algn="l"/>
            <a:r>
              <a:rPr lang="en-US" altLang="ja-JP" sz="2000" smtClean="0">
                <a:solidFill>
                  <a:srgbClr val="000000"/>
                </a:solidFill>
                <a:effectLst/>
                <a:ea typeface="ＭＳ Ｐゴシック" pitchFamily="34" charset="-128"/>
              </a:rPr>
              <a:t>A sample of H atoms receives energy from an external source.</a:t>
            </a:r>
          </a:p>
        </p:txBody>
      </p:sp>
      <p:pic>
        <p:nvPicPr>
          <p:cNvPr id="13316" name="Picture 5" descr="Zumdahl11_09b"/>
          <p:cNvPicPr>
            <a:picLocks noChangeAspect="1" noChangeArrowheads="1"/>
          </p:cNvPicPr>
          <p:nvPr/>
        </p:nvPicPr>
        <p:blipFill>
          <a:blip r:embed="rId4" cstate="print"/>
          <a:srcRect/>
          <a:stretch>
            <a:fillRect/>
          </a:stretch>
        </p:blipFill>
        <p:spPr bwMode="auto">
          <a:xfrm>
            <a:off x="785813" y="3352800"/>
            <a:ext cx="6629400" cy="4041775"/>
          </a:xfrm>
          <a:prstGeom prst="rect">
            <a:avLst/>
          </a:prstGeom>
          <a:noFill/>
          <a:ln w="9525">
            <a:noFill/>
            <a:miter lim="800000"/>
            <a:headEnd/>
            <a:tailEnd/>
          </a:ln>
        </p:spPr>
      </p:pic>
      <p:pic>
        <p:nvPicPr>
          <p:cNvPr id="13317" name="Picture 6"/>
          <p:cNvPicPr>
            <a:picLocks noGrp="1" noChangeAspect="1" noChangeArrowheads="1"/>
          </p:cNvPicPr>
          <p:nvPr>
            <p:ph idx="1"/>
          </p:nvPr>
        </p:nvPicPr>
        <p:blipFill>
          <a:blip r:embed="rId5" cstate="print"/>
          <a:srcRect/>
          <a:stretch>
            <a:fillRect/>
          </a:stretch>
        </p:blipFill>
        <p:spPr>
          <a:xfrm>
            <a:off x="5815013" y="5638800"/>
            <a:ext cx="2819400" cy="955675"/>
          </a:xfrm>
          <a:noFill/>
        </p:spPr>
      </p:pic>
      <p:sp>
        <p:nvSpPr>
          <p:cNvPr id="2" name="TextBox 1"/>
          <p:cNvSpPr txBox="1"/>
          <p:nvPr/>
        </p:nvSpPr>
        <p:spPr>
          <a:xfrm>
            <a:off x="2057400" y="609600"/>
            <a:ext cx="6705600" cy="369332"/>
          </a:xfrm>
          <a:prstGeom prst="rect">
            <a:avLst/>
          </a:prstGeom>
          <a:noFill/>
        </p:spPr>
        <p:txBody>
          <a:bodyPr wrap="square" rtlCol="0">
            <a:spAutoFit/>
          </a:bodyPr>
          <a:lstStyle/>
          <a:p>
            <a:r>
              <a:rPr lang="en-NZ" dirty="0" smtClean="0">
                <a:solidFill>
                  <a:schemeClr val="bg1"/>
                </a:solidFill>
              </a:rPr>
              <a:t>Excited state H atom = e has absorbed energy (photon of light</a:t>
            </a:r>
            <a:endParaRPr lang="en-NZ" dirty="0">
              <a:solidFill>
                <a:schemeClr val="bg1"/>
              </a:solidFill>
            </a:endParaRPr>
          </a:p>
        </p:txBody>
      </p:sp>
      <p:sp>
        <p:nvSpPr>
          <p:cNvPr id="4" name="TextBox 3"/>
          <p:cNvSpPr txBox="1"/>
          <p:nvPr/>
        </p:nvSpPr>
        <p:spPr>
          <a:xfrm>
            <a:off x="2362200" y="990600"/>
            <a:ext cx="6274202" cy="369332"/>
          </a:xfrm>
          <a:prstGeom prst="rect">
            <a:avLst/>
          </a:prstGeom>
          <a:solidFill>
            <a:schemeClr val="tx1"/>
          </a:solidFill>
        </p:spPr>
        <p:txBody>
          <a:bodyPr wrap="square" rtlCol="0">
            <a:spAutoFit/>
          </a:bodyPr>
          <a:lstStyle/>
          <a:p>
            <a:r>
              <a:rPr lang="en-NZ" dirty="0" err="1" smtClean="0">
                <a:solidFill>
                  <a:schemeClr val="bg1"/>
                </a:solidFill>
              </a:rPr>
              <a:t>Ie</a:t>
            </a:r>
            <a:r>
              <a:rPr lang="en-NZ" dirty="0" smtClean="0">
                <a:solidFill>
                  <a:schemeClr val="bg1"/>
                </a:solidFill>
              </a:rPr>
              <a:t> the electron has ‘shifted up’ to a high energy shell / level</a:t>
            </a:r>
            <a:endParaRPr lang="en-NZ" dirty="0">
              <a:solidFill>
                <a:schemeClr val="bg1"/>
              </a:solidFill>
            </a:endParaRPr>
          </a:p>
        </p:txBody>
      </p:sp>
      <p:sp>
        <p:nvSpPr>
          <p:cNvPr id="9" name="TextBox 8"/>
          <p:cNvSpPr txBox="1"/>
          <p:nvPr/>
        </p:nvSpPr>
        <p:spPr>
          <a:xfrm>
            <a:off x="395536" y="6021287"/>
            <a:ext cx="5688632" cy="646331"/>
          </a:xfrm>
          <a:prstGeom prst="rect">
            <a:avLst/>
          </a:prstGeom>
          <a:solidFill>
            <a:schemeClr val="tx1"/>
          </a:solidFill>
        </p:spPr>
        <p:txBody>
          <a:bodyPr wrap="square" rtlCol="0">
            <a:spAutoFit/>
          </a:bodyPr>
          <a:lstStyle/>
          <a:p>
            <a:r>
              <a:rPr lang="en-NZ" dirty="0" smtClean="0">
                <a:solidFill>
                  <a:schemeClr val="bg1"/>
                </a:solidFill>
              </a:rPr>
              <a:t>A photon is released  as the electron ‘shifts down’ to a lower – more stable energy shell / level</a:t>
            </a:r>
            <a:endParaRPr lang="en-NZ" dirty="0">
              <a:solidFill>
                <a:schemeClr val="bg1"/>
              </a:solidFill>
            </a:endParaRPr>
          </a:p>
        </p:txBody>
      </p:sp>
    </p:spTree>
    <p:extLst>
      <p:ext uri="{BB962C8B-B14F-4D97-AF65-F5344CB8AC3E}">
        <p14:creationId xmlns:p14="http://schemas.microsoft.com/office/powerpoint/2010/main" val="391553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E:\Stephen Documents\Work files\Physics\Year 12\2.5 Atoms &amp; Radioactivity 90256\Notes\Video &amp; pics\struc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213" y="-109538"/>
            <a:ext cx="7013575" cy="70770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52611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NZ" altLang="en-US" sz="4000" smtClean="0">
                <a:solidFill>
                  <a:srgbClr val="000000"/>
                </a:solidFill>
                <a:effectLst/>
              </a:rPr>
              <a:t>Quantum Evolution: A Brief Timeline.</a:t>
            </a:r>
          </a:p>
        </p:txBody>
      </p:sp>
      <p:sp>
        <p:nvSpPr>
          <p:cNvPr id="30723" name="Rectangle 3"/>
          <p:cNvSpPr>
            <a:spLocks noGrp="1" noChangeArrowheads="1"/>
          </p:cNvSpPr>
          <p:nvPr>
            <p:ph type="body" idx="1"/>
          </p:nvPr>
        </p:nvSpPr>
        <p:spPr/>
        <p:txBody>
          <a:bodyPr/>
          <a:lstStyle/>
          <a:p>
            <a:pPr>
              <a:buFontTx/>
              <a:buNone/>
            </a:pPr>
            <a:r>
              <a:rPr lang="en-NZ" altLang="en-US" sz="2800" b="1" smtClean="0">
                <a:solidFill>
                  <a:srgbClr val="000000"/>
                </a:solidFill>
                <a:effectLst/>
              </a:rPr>
              <a:t>Bohrs Model (1913</a:t>
            </a:r>
            <a:r>
              <a:rPr lang="en-NZ" altLang="en-US" sz="2800" smtClean="0">
                <a:solidFill>
                  <a:srgbClr val="000000"/>
                </a:solidFill>
                <a:effectLst/>
              </a:rPr>
              <a:t>) evolved from:</a:t>
            </a:r>
          </a:p>
          <a:p>
            <a:r>
              <a:rPr lang="en-NZ" altLang="en-US" sz="2800" b="1" smtClean="0">
                <a:solidFill>
                  <a:srgbClr val="000000"/>
                </a:solidFill>
                <a:effectLst/>
              </a:rPr>
              <a:t>Planck’s Quantum Hypothesis (1900), Einstein’s</a:t>
            </a:r>
            <a:r>
              <a:rPr lang="en-NZ" altLang="en-US" sz="2800" smtClean="0">
                <a:solidFill>
                  <a:srgbClr val="000000"/>
                </a:solidFill>
                <a:effectLst/>
              </a:rPr>
              <a:t> </a:t>
            </a:r>
            <a:r>
              <a:rPr lang="en-NZ" altLang="en-US" sz="2800" b="1" smtClean="0">
                <a:solidFill>
                  <a:srgbClr val="000000"/>
                </a:solidFill>
                <a:effectLst/>
              </a:rPr>
              <a:t>Photoelectric Effect</a:t>
            </a:r>
            <a:r>
              <a:rPr lang="en-NZ" altLang="en-US" sz="2800" smtClean="0">
                <a:solidFill>
                  <a:srgbClr val="000000"/>
                </a:solidFill>
                <a:effectLst/>
              </a:rPr>
              <a:t> </a:t>
            </a:r>
            <a:r>
              <a:rPr lang="en-NZ" altLang="en-US" sz="2800" b="1" smtClean="0">
                <a:solidFill>
                  <a:srgbClr val="000000"/>
                </a:solidFill>
                <a:effectLst/>
              </a:rPr>
              <a:t>(1905).</a:t>
            </a:r>
          </a:p>
          <a:p>
            <a:r>
              <a:rPr lang="en-NZ" altLang="en-US" sz="2800" smtClean="0">
                <a:solidFill>
                  <a:srgbClr val="000000"/>
                </a:solidFill>
                <a:effectLst/>
              </a:rPr>
              <a:t>Later developments that improved understanding of Quantum Mechanics were:</a:t>
            </a:r>
          </a:p>
          <a:p>
            <a:r>
              <a:rPr lang="en-NZ" altLang="en-US" sz="2800" b="1" smtClean="0">
                <a:solidFill>
                  <a:srgbClr val="000000"/>
                </a:solidFill>
                <a:effectLst/>
              </a:rPr>
              <a:t>De Broglie’s Hypothesis (1923)</a:t>
            </a:r>
            <a:r>
              <a:rPr lang="en-NZ" altLang="en-US" sz="2800" smtClean="0">
                <a:solidFill>
                  <a:srgbClr val="000000"/>
                </a:solidFill>
                <a:effectLst/>
              </a:rPr>
              <a:t>.</a:t>
            </a:r>
          </a:p>
          <a:p>
            <a:r>
              <a:rPr lang="en-NZ" altLang="en-US" sz="2800" b="1" smtClean="0">
                <a:solidFill>
                  <a:srgbClr val="000000"/>
                </a:solidFill>
                <a:effectLst/>
              </a:rPr>
              <a:t>Paulli’s Exclusion Principle (1925)</a:t>
            </a:r>
          </a:p>
          <a:p>
            <a:r>
              <a:rPr lang="en-NZ" altLang="en-US" sz="2800" b="1" smtClean="0">
                <a:solidFill>
                  <a:srgbClr val="000000"/>
                </a:solidFill>
                <a:effectLst/>
              </a:rPr>
              <a:t>Schrodingers Wave Equation (1926)</a:t>
            </a:r>
            <a:r>
              <a:rPr lang="en-NZ" altLang="en-US" sz="2800" smtClean="0">
                <a:solidFill>
                  <a:srgbClr val="000000"/>
                </a:solidFill>
                <a:effectLst/>
              </a:rPr>
              <a:t>.</a:t>
            </a:r>
          </a:p>
          <a:p>
            <a:r>
              <a:rPr lang="en-NZ" altLang="en-US" sz="2800" b="1" smtClean="0">
                <a:solidFill>
                  <a:srgbClr val="000000"/>
                </a:solidFill>
                <a:effectLst/>
              </a:rPr>
              <a:t>Heisenberg’s</a:t>
            </a:r>
            <a:r>
              <a:rPr lang="en-NZ" altLang="en-US" sz="2800" smtClean="0">
                <a:solidFill>
                  <a:srgbClr val="000000"/>
                </a:solidFill>
                <a:effectLst/>
              </a:rPr>
              <a:t> </a:t>
            </a:r>
            <a:r>
              <a:rPr lang="en-NZ" altLang="en-US" sz="2800" b="1" smtClean="0">
                <a:solidFill>
                  <a:srgbClr val="000000"/>
                </a:solidFill>
                <a:effectLst/>
              </a:rPr>
              <a:t>Uncertainty Principle (1927)</a:t>
            </a:r>
            <a:r>
              <a:rPr lang="en-NZ" altLang="en-US" sz="2800" smtClean="0">
                <a:solidFill>
                  <a:srgbClr val="000000"/>
                </a:solidFill>
                <a:effectLst/>
              </a:rPr>
              <a:t>.</a:t>
            </a:r>
          </a:p>
          <a:p>
            <a:endParaRPr lang="en-NZ" altLang="en-US" sz="2800" smtClean="0">
              <a:solidFill>
                <a:srgbClr val="000000"/>
              </a:solidFill>
              <a:effectLst/>
            </a:endParaRPr>
          </a:p>
          <a:p>
            <a:pPr>
              <a:buFontTx/>
              <a:buNone/>
            </a:pPr>
            <a:endParaRPr lang="en-NZ" altLang="en-US" sz="2800" smtClean="0">
              <a:solidFill>
                <a:srgbClr val="000000"/>
              </a:solidFill>
              <a:effectLst/>
            </a:endParaRPr>
          </a:p>
        </p:txBody>
      </p:sp>
    </p:spTree>
    <p:extLst>
      <p:ext uri="{BB962C8B-B14F-4D97-AF65-F5344CB8AC3E}">
        <p14:creationId xmlns:p14="http://schemas.microsoft.com/office/powerpoint/2010/main" val="6689623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0" y="2505670"/>
            <a:ext cx="4647426"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cap="none" spc="0" dirty="0" smtClean="0">
                <a:ln w="50800"/>
                <a:solidFill>
                  <a:schemeClr val="bg1">
                    <a:shade val="50000"/>
                  </a:schemeClr>
                </a:solidFill>
                <a:effectLst/>
              </a:rPr>
              <a:t>Extra notes…</a:t>
            </a:r>
            <a:endParaRPr lang="en-US" sz="5400" b="1" cap="none" spc="0" dirty="0">
              <a:ln w="50800"/>
              <a:solidFill>
                <a:schemeClr val="bg1">
                  <a:shade val="50000"/>
                </a:schemeClr>
              </a:solidFill>
              <a:effectLst/>
            </a:endParaRPr>
          </a:p>
        </p:txBody>
      </p:sp>
    </p:spTree>
    <p:extLst>
      <p:ext uri="{BB962C8B-B14F-4D97-AF65-F5344CB8AC3E}">
        <p14:creationId xmlns:p14="http://schemas.microsoft.com/office/powerpoint/2010/main" val="21442245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0" y="1595437"/>
            <a:ext cx="9144000" cy="5262563"/>
          </a:xfrm>
          <a:prstGeom prst="rect">
            <a:avLst/>
          </a:prstGeom>
          <a:noFill/>
          <a:ln w="9525">
            <a:noFill/>
            <a:miter lim="800000"/>
            <a:headEnd type="none" w="sm" len="sm"/>
            <a:tailEnd type="none" w="sm" len="sm"/>
          </a:ln>
        </p:spPr>
        <p:txBody>
          <a:bodyPr>
            <a:spAutoFit/>
          </a:bodyPr>
          <a:lstStyle/>
          <a:p>
            <a:r>
              <a:rPr lang="en-US" altLang="zh-CN" sz="1600" b="1" dirty="0">
                <a:solidFill>
                  <a:srgbClr val="000000"/>
                </a:solidFill>
                <a:ea typeface="SimSun" pitchFamily="2" charset="-122"/>
              </a:rPr>
              <a:t>The Origin of Light</a:t>
            </a:r>
          </a:p>
          <a:p>
            <a:r>
              <a:rPr lang="en-US" altLang="zh-CN" sz="1600" dirty="0">
                <a:solidFill>
                  <a:srgbClr val="000000"/>
                </a:solidFill>
                <a:ea typeface="SimSun" pitchFamily="2" charset="-122"/>
              </a:rPr>
              <a:t>The diagrams to the right show a Hydrogen atom that begins in the energy state of n=3 (n is used to count the energy levels.) Notice that at n=3 there are 3 complete waves in that loop that is the electron.</a:t>
            </a:r>
          </a:p>
          <a:p>
            <a:r>
              <a:rPr lang="en-US" altLang="zh-CN" sz="1600" dirty="0">
                <a:solidFill>
                  <a:srgbClr val="000000"/>
                </a:solidFill>
                <a:ea typeface="SimSun" pitchFamily="2" charset="-122"/>
              </a:rPr>
              <a:t>Creating more waves in the same length of a spring requires more energy.  If more energy was added, it may or may not move the electron to the higher energy level.  If it is only enough energy to take it to n=3.25, the wave will stay at the n=3 level.  This is because the end of the wave and the beginning of the wave must be able to connect in phase.   At n=3.25, one end of the wave is on its way up, the other on its way down.  Physically, they can't connect.  For this reason we would say that n=3.5 or 3.8 or 2.9 or 11.6 is not "allowed".  In fact, only whole numbers of waves are allowed.  We say they are quantized to only certain amounts. </a:t>
            </a:r>
          </a:p>
          <a:p>
            <a:r>
              <a:rPr lang="en-US" altLang="zh-CN" sz="1600" dirty="0">
                <a:solidFill>
                  <a:srgbClr val="000000"/>
                </a:solidFill>
                <a:ea typeface="SimSun" pitchFamily="2" charset="-122"/>
              </a:rPr>
              <a:t>If just the right amount of energy has been put in, then the electron will jump to being a wave with 4 complete waves.  Then a photon (wave packet) of light comes in from the left. The energy of the photon just happens to be exactly the amount needed to raise the electron up to the next energy level of n=4. Notice at n=4 there are 4 complete waves. We would say that an electron at n=4 is more excited or energetic than an electron at n=3. </a:t>
            </a:r>
          </a:p>
          <a:p>
            <a:r>
              <a:rPr lang="en-US" altLang="zh-CN" sz="1600" dirty="0">
                <a:solidFill>
                  <a:srgbClr val="FF0000"/>
                </a:solidFill>
                <a:ea typeface="SimSun" pitchFamily="2" charset="-122"/>
              </a:rPr>
              <a:t>Due to the desire to keep lower energy levels full,</a:t>
            </a:r>
            <a:r>
              <a:rPr lang="en-US" altLang="zh-CN" sz="1600" dirty="0">
                <a:solidFill>
                  <a:srgbClr val="000000"/>
                </a:solidFill>
                <a:ea typeface="SimSun" pitchFamily="2" charset="-122"/>
              </a:rPr>
              <a:t> the electron eventually drops back down to n=3 and ejects a photon of light. This photon is exactly the same energy (same color) as the photon it absorbed. This leads to the idea that an atom can only produce the colors of light (emission spectrum) that match the colors they can absorb (absorption spectrum). </a:t>
            </a:r>
          </a:p>
          <a:p>
            <a:endParaRPr lang="en-US" altLang="zh-CN" sz="1600" dirty="0">
              <a:solidFill>
                <a:srgbClr val="000000"/>
              </a:solidFill>
              <a:ea typeface="SimSun" pitchFamily="2" charset="-122"/>
            </a:endParaRPr>
          </a:p>
        </p:txBody>
      </p:sp>
      <p:pic>
        <p:nvPicPr>
          <p:cNvPr id="4" name="Picture 4"/>
          <p:cNvPicPr>
            <a:picLocks noChangeAspect="1" noChangeArrowheads="1"/>
          </p:cNvPicPr>
          <p:nvPr/>
        </p:nvPicPr>
        <p:blipFill>
          <a:blip r:embed="rId3" cstate="print"/>
          <a:srcRect/>
          <a:stretch>
            <a:fillRect/>
          </a:stretch>
        </p:blipFill>
        <p:spPr bwMode="auto">
          <a:xfrm>
            <a:off x="1447800" y="141286"/>
            <a:ext cx="1922462" cy="1482725"/>
          </a:xfrm>
          <a:prstGeom prst="rect">
            <a:avLst/>
          </a:prstGeom>
          <a:noFill/>
          <a:ln w="9525">
            <a:noFill/>
            <a:miter lim="800000"/>
            <a:headEnd/>
            <a:tailEnd/>
          </a:ln>
        </p:spPr>
      </p:pic>
      <p:pic>
        <p:nvPicPr>
          <p:cNvPr id="5" name="Picture 5"/>
          <p:cNvPicPr>
            <a:picLocks noChangeAspect="1" noChangeArrowheads="1"/>
          </p:cNvPicPr>
          <p:nvPr/>
        </p:nvPicPr>
        <p:blipFill>
          <a:blip r:embed="rId4" cstate="print"/>
          <a:srcRect/>
          <a:stretch>
            <a:fillRect/>
          </a:stretch>
        </p:blipFill>
        <p:spPr bwMode="auto">
          <a:xfrm>
            <a:off x="3962400" y="169862"/>
            <a:ext cx="1747837" cy="1465263"/>
          </a:xfrm>
          <a:prstGeom prst="rect">
            <a:avLst/>
          </a:prstGeom>
          <a:noFill/>
          <a:ln w="9525">
            <a:noFill/>
            <a:miter lim="800000"/>
            <a:headEnd/>
            <a:tailEnd/>
          </a:ln>
        </p:spPr>
      </p:pic>
      <p:pic>
        <p:nvPicPr>
          <p:cNvPr id="6" name="Picture 6"/>
          <p:cNvPicPr>
            <a:picLocks noChangeAspect="1" noChangeArrowheads="1"/>
          </p:cNvPicPr>
          <p:nvPr/>
        </p:nvPicPr>
        <p:blipFill>
          <a:blip r:embed="rId5" cstate="print"/>
          <a:srcRect/>
          <a:stretch>
            <a:fillRect/>
          </a:stretch>
        </p:blipFill>
        <p:spPr bwMode="auto">
          <a:xfrm>
            <a:off x="6477000" y="169862"/>
            <a:ext cx="1747837" cy="1425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228600" y="304800"/>
            <a:ext cx="8449882" cy="5867400"/>
          </a:xfrm>
          <a:prstGeom prst="rect">
            <a:avLst/>
          </a:prstGeom>
          <a:noFill/>
          <a:ln w="9525">
            <a:noFill/>
            <a:miter lim="800000"/>
            <a:headEnd/>
            <a:tailEnd/>
          </a:ln>
          <a:effectLst/>
        </p:spPr>
      </p:pic>
      <p:graphicFrame>
        <p:nvGraphicFramePr>
          <p:cNvPr id="3075" name="Object 3"/>
          <p:cNvGraphicFramePr>
            <a:graphicFrameLocks noChangeAspect="1"/>
          </p:cNvGraphicFramePr>
          <p:nvPr/>
        </p:nvGraphicFramePr>
        <p:xfrm>
          <a:off x="5638800" y="2514600"/>
          <a:ext cx="3144838" cy="1288067"/>
        </p:xfrm>
        <a:graphic>
          <a:graphicData uri="http://schemas.openxmlformats.org/presentationml/2006/ole">
            <mc:AlternateContent xmlns:mc="http://schemas.openxmlformats.org/markup-compatibility/2006">
              <mc:Choice xmlns:v="urn:schemas-microsoft-com:vml" Requires="v">
                <p:oleObj spid="_x0000_s3088" name="Equation" r:id="rId4" imgW="1054080" imgH="431640" progId="Equation.3">
                  <p:embed/>
                </p:oleObj>
              </mc:Choice>
              <mc:Fallback>
                <p:oleObj name="Equation" r:id="rId4" imgW="1054080" imgH="43164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2514600"/>
                        <a:ext cx="3144838" cy="128806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533399" y="457200"/>
            <a:ext cx="7847667" cy="5791200"/>
          </a:xfrm>
          <a:prstGeom prst="rect">
            <a:avLst/>
          </a:prstGeom>
          <a:noFill/>
          <a:ln w="9525">
            <a:noFill/>
            <a:miter lim="800000"/>
            <a:headEnd/>
            <a:tailEnd/>
          </a:ln>
          <a:effectLst/>
        </p:spPr>
      </p:pic>
      <p:sp>
        <p:nvSpPr>
          <p:cNvPr id="3" name="Donut 2"/>
          <p:cNvSpPr/>
          <p:nvPr/>
        </p:nvSpPr>
        <p:spPr bwMode="auto">
          <a:xfrm>
            <a:off x="4800600" y="1524000"/>
            <a:ext cx="2057400" cy="1524000"/>
          </a:xfrm>
          <a:prstGeom prst="donut">
            <a:avLst>
              <a:gd name="adj" fmla="val 11542"/>
            </a:avLst>
          </a:prstGeom>
          <a:solidFill>
            <a:schemeClr val="accent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nvGraphicFramePr>
        <p:xfrm>
          <a:off x="762000" y="457200"/>
          <a:ext cx="4359275" cy="1785937"/>
        </p:xfrm>
        <a:graphic>
          <a:graphicData uri="http://schemas.openxmlformats.org/presentationml/2006/ole">
            <mc:AlternateContent xmlns:mc="http://schemas.openxmlformats.org/markup-compatibility/2006">
              <mc:Choice xmlns:v="urn:schemas-microsoft-com:vml" Requires="v">
                <p:oleObj spid="_x0000_s7194" name="Equation" r:id="rId3" imgW="1054080" imgH="431640" progId="Equation.3">
                  <p:embed/>
                </p:oleObj>
              </mc:Choice>
              <mc:Fallback>
                <p:oleObj name="Equation" r:id="rId3" imgW="1054080" imgH="431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57200"/>
                        <a:ext cx="4359275" cy="17859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5562600" y="609600"/>
            <a:ext cx="2971800" cy="1384995"/>
          </a:xfrm>
          <a:prstGeom prst="rect">
            <a:avLst/>
          </a:prstGeom>
          <a:noFill/>
        </p:spPr>
        <p:txBody>
          <a:bodyPr wrap="square" rtlCol="0">
            <a:spAutoFit/>
          </a:bodyPr>
          <a:lstStyle/>
          <a:p>
            <a:r>
              <a:rPr lang="en-NZ" sz="2800" dirty="0" err="1" smtClean="0">
                <a:solidFill>
                  <a:schemeClr val="bg2"/>
                </a:solidFill>
              </a:rPr>
              <a:t>Balmer</a:t>
            </a:r>
            <a:endParaRPr lang="en-NZ" sz="2800" dirty="0" smtClean="0">
              <a:solidFill>
                <a:schemeClr val="bg2"/>
              </a:solidFill>
            </a:endParaRPr>
          </a:p>
          <a:p>
            <a:r>
              <a:rPr lang="en-NZ" sz="2800" dirty="0" smtClean="0">
                <a:solidFill>
                  <a:schemeClr val="bg2"/>
                </a:solidFill>
              </a:rPr>
              <a:t>Empirical</a:t>
            </a:r>
          </a:p>
          <a:p>
            <a:r>
              <a:rPr lang="en-NZ" sz="2800" dirty="0" smtClean="0">
                <a:solidFill>
                  <a:schemeClr val="bg2"/>
                </a:solidFill>
              </a:rPr>
              <a:t>equation</a:t>
            </a:r>
            <a:endParaRPr lang="en-NZ" sz="2800" dirty="0">
              <a:solidFill>
                <a:schemeClr val="bg2"/>
              </a:solidFill>
            </a:endParaRPr>
          </a:p>
        </p:txBody>
      </p:sp>
      <p:pic>
        <p:nvPicPr>
          <p:cNvPr id="7172" name="Picture 4"/>
          <p:cNvPicPr>
            <a:picLocks noChangeAspect="1" noChangeArrowheads="1"/>
          </p:cNvPicPr>
          <p:nvPr/>
        </p:nvPicPr>
        <p:blipFill>
          <a:blip r:embed="rId5" cstate="print"/>
          <a:srcRect/>
          <a:stretch>
            <a:fillRect/>
          </a:stretch>
        </p:blipFill>
        <p:spPr bwMode="auto">
          <a:xfrm>
            <a:off x="457200" y="2209800"/>
            <a:ext cx="8488800" cy="4114800"/>
          </a:xfrm>
          <a:prstGeom prst="rect">
            <a:avLst/>
          </a:prstGeom>
          <a:noFill/>
          <a:ln w="9525">
            <a:noFill/>
            <a:miter lim="800000"/>
            <a:headEnd/>
            <a:tailEnd/>
          </a:ln>
          <a:effectLst/>
        </p:spPr>
      </p:pic>
      <p:graphicFrame>
        <p:nvGraphicFramePr>
          <p:cNvPr id="7173" name="Object 5"/>
          <p:cNvGraphicFramePr>
            <a:graphicFrameLocks noChangeAspect="1"/>
          </p:cNvGraphicFramePr>
          <p:nvPr/>
        </p:nvGraphicFramePr>
        <p:xfrm>
          <a:off x="5867400" y="3505200"/>
          <a:ext cx="2719233" cy="1404937"/>
        </p:xfrm>
        <a:graphic>
          <a:graphicData uri="http://schemas.openxmlformats.org/presentationml/2006/ole">
            <mc:AlternateContent xmlns:mc="http://schemas.openxmlformats.org/markup-compatibility/2006">
              <mc:Choice xmlns:v="urn:schemas-microsoft-com:vml" Requires="v">
                <p:oleObj spid="_x0000_s7195" name="Equation" r:id="rId6" imgW="761760" imgH="393480" progId="Equation.3">
                  <p:embed/>
                </p:oleObj>
              </mc:Choice>
              <mc:Fallback>
                <p:oleObj name="Equation" r:id="rId6" imgW="761760" imgH="393480" progId="Equation.3">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3505200"/>
                        <a:ext cx="2719233" cy="14049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a:xfrm>
            <a:off x="-180528" y="457200"/>
            <a:ext cx="9361040" cy="457200"/>
          </a:xfrm>
        </p:spPr>
        <p:txBody>
          <a:bodyPr/>
          <a:lstStyle/>
          <a:p>
            <a:pPr marL="1023938" indent="-1023938"/>
            <a:r>
              <a:rPr lang="en-US" altLang="ja-JP" sz="2400" dirty="0" smtClean="0">
                <a:solidFill>
                  <a:srgbClr val="000000"/>
                </a:solidFill>
                <a:effectLst/>
                <a:ea typeface="ＭＳ Ｐゴシック" pitchFamily="34" charset="-128"/>
              </a:rPr>
              <a:t>An excited H atoms electron returns to a lower energy level.</a:t>
            </a:r>
          </a:p>
        </p:txBody>
      </p:sp>
      <p:pic>
        <p:nvPicPr>
          <p:cNvPr id="14339" name="Picture 3" descr="Zumdahl11_10"/>
          <p:cNvPicPr>
            <a:picLocks noChangeAspect="1" noChangeArrowheads="1"/>
          </p:cNvPicPr>
          <p:nvPr/>
        </p:nvPicPr>
        <p:blipFill>
          <a:blip r:embed="rId3" cstate="print"/>
          <a:srcRect/>
          <a:stretch>
            <a:fillRect/>
          </a:stretch>
        </p:blipFill>
        <p:spPr bwMode="auto">
          <a:xfrm>
            <a:off x="914400" y="914400"/>
            <a:ext cx="6858000" cy="3857625"/>
          </a:xfrm>
          <a:prstGeom prst="rect">
            <a:avLst/>
          </a:prstGeom>
          <a:noFill/>
          <a:ln w="9525">
            <a:noFill/>
            <a:miter lim="800000"/>
            <a:headEnd/>
            <a:tailEnd/>
          </a:ln>
        </p:spPr>
      </p:pic>
      <p:pic>
        <p:nvPicPr>
          <p:cNvPr id="14340" name="Picture 4" descr="Zumdahl11_11"/>
          <p:cNvPicPr>
            <a:picLocks noGrp="1" noChangeAspect="1" noChangeArrowheads="1"/>
          </p:cNvPicPr>
          <p:nvPr>
            <p:ph idx="1"/>
          </p:nvPr>
        </p:nvPicPr>
        <p:blipFill>
          <a:blip r:embed="rId4" cstate="print"/>
          <a:srcRect/>
          <a:stretch>
            <a:fillRect/>
          </a:stretch>
        </p:blipFill>
        <p:spPr>
          <a:xfrm>
            <a:off x="457200" y="4876800"/>
            <a:ext cx="7772400" cy="1703388"/>
          </a:xfrm>
          <a:noFill/>
        </p:spPr>
      </p:pic>
    </p:spTree>
    <p:extLst>
      <p:ext uri="{BB962C8B-B14F-4D97-AF65-F5344CB8AC3E}">
        <p14:creationId xmlns:p14="http://schemas.microsoft.com/office/powerpoint/2010/main" val="23996053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a:xfrm>
            <a:off x="214282" y="357166"/>
            <a:ext cx="8763000" cy="609600"/>
          </a:xfrm>
        </p:spPr>
        <p:txBody>
          <a:bodyPr/>
          <a:lstStyle/>
          <a:p>
            <a:pPr algn="l"/>
            <a:r>
              <a:rPr lang="en-US" altLang="ja-JP" sz="2800" dirty="0" smtClean="0">
                <a:solidFill>
                  <a:srgbClr val="000000"/>
                </a:solidFill>
                <a:effectLst/>
                <a:ea typeface="ＭＳ Ｐゴシック" pitchFamily="34" charset="-128"/>
              </a:rPr>
              <a:t>The </a:t>
            </a:r>
            <a:r>
              <a:rPr lang="en-US" altLang="ja-JP" sz="2800" dirty="0" err="1" smtClean="0">
                <a:solidFill>
                  <a:srgbClr val="000000"/>
                </a:solidFill>
                <a:effectLst/>
                <a:ea typeface="ＭＳ Ｐゴシック" pitchFamily="34" charset="-128"/>
              </a:rPr>
              <a:t>colour</a:t>
            </a:r>
            <a:r>
              <a:rPr lang="en-US" altLang="ja-JP" sz="2800" dirty="0" smtClean="0">
                <a:solidFill>
                  <a:srgbClr val="000000"/>
                </a:solidFill>
                <a:effectLst/>
                <a:ea typeface="ＭＳ Ｐゴシック" pitchFamily="34" charset="-128"/>
              </a:rPr>
              <a:t> of the photon emitted depends on the energy change that produces it.</a:t>
            </a:r>
          </a:p>
        </p:txBody>
      </p:sp>
      <p:pic>
        <p:nvPicPr>
          <p:cNvPr id="15363" name="Picture 3" descr="Zumdahl11_12"/>
          <p:cNvPicPr>
            <a:picLocks noChangeAspect="1" noChangeArrowheads="1"/>
          </p:cNvPicPr>
          <p:nvPr/>
        </p:nvPicPr>
        <p:blipFill>
          <a:blip r:embed="rId3" cstate="print"/>
          <a:srcRect/>
          <a:stretch>
            <a:fillRect/>
          </a:stretch>
        </p:blipFill>
        <p:spPr bwMode="auto">
          <a:xfrm>
            <a:off x="1219200" y="1143000"/>
            <a:ext cx="7010400" cy="5497513"/>
          </a:xfrm>
          <a:prstGeom prst="rect">
            <a:avLst/>
          </a:prstGeom>
          <a:noFill/>
          <a:ln w="9525">
            <a:noFill/>
            <a:miter lim="800000"/>
            <a:headEnd/>
            <a:tailEnd/>
          </a:ln>
        </p:spPr>
      </p:pic>
    </p:spTree>
    <p:extLst>
      <p:ext uri="{BB962C8B-B14F-4D97-AF65-F5344CB8AC3E}">
        <p14:creationId xmlns:p14="http://schemas.microsoft.com/office/powerpoint/2010/main" val="23878351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a:xfrm>
            <a:off x="500034" y="357166"/>
            <a:ext cx="3051175" cy="3276600"/>
          </a:xfrm>
        </p:spPr>
        <p:txBody>
          <a:bodyPr/>
          <a:lstStyle/>
          <a:p>
            <a:pPr algn="l"/>
            <a:r>
              <a:rPr lang="en-US" altLang="ja-JP" sz="3200" dirty="0" smtClean="0">
                <a:solidFill>
                  <a:srgbClr val="000000"/>
                </a:solidFill>
                <a:effectLst/>
                <a:ea typeface="ＭＳ Ｐゴシック" pitchFamily="34" charset="-128"/>
              </a:rPr>
              <a:t>Each photon emitted corresponds to a particular energy change.</a:t>
            </a:r>
          </a:p>
        </p:txBody>
      </p:sp>
      <p:pic>
        <p:nvPicPr>
          <p:cNvPr id="16387" name="Picture 3" descr="Zumdahl11_13"/>
          <p:cNvPicPr>
            <a:picLocks noChangeAspect="1" noChangeArrowheads="1"/>
          </p:cNvPicPr>
          <p:nvPr/>
        </p:nvPicPr>
        <p:blipFill>
          <a:blip r:embed="rId3" cstate="print"/>
          <a:srcRect/>
          <a:stretch>
            <a:fillRect/>
          </a:stretch>
        </p:blipFill>
        <p:spPr bwMode="auto">
          <a:xfrm>
            <a:off x="3962400" y="228600"/>
            <a:ext cx="4724400" cy="4437063"/>
          </a:xfrm>
          <a:prstGeom prst="rect">
            <a:avLst/>
          </a:prstGeom>
          <a:noFill/>
          <a:ln w="9525">
            <a:noFill/>
            <a:miter lim="800000"/>
            <a:headEnd/>
            <a:tailEnd/>
          </a:ln>
        </p:spPr>
      </p:pic>
      <p:pic>
        <p:nvPicPr>
          <p:cNvPr id="16388" name="Picture 4" descr="Zumdahl11_11"/>
          <p:cNvPicPr>
            <a:picLocks noGrp="1" noChangeAspect="1" noChangeArrowheads="1"/>
          </p:cNvPicPr>
          <p:nvPr>
            <p:ph idx="1"/>
          </p:nvPr>
        </p:nvPicPr>
        <p:blipFill>
          <a:blip r:embed="rId4" cstate="print"/>
          <a:srcRect/>
          <a:stretch>
            <a:fillRect/>
          </a:stretch>
        </p:blipFill>
        <p:spPr>
          <a:xfrm>
            <a:off x="642910" y="4786322"/>
            <a:ext cx="7772400" cy="1704975"/>
          </a:xfrm>
          <a:noFill/>
        </p:spPr>
      </p:pic>
    </p:spTree>
    <p:extLst>
      <p:ext uri="{BB962C8B-B14F-4D97-AF65-F5344CB8AC3E}">
        <p14:creationId xmlns:p14="http://schemas.microsoft.com/office/powerpoint/2010/main" val="14455225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ext Box 2"/>
          <p:cNvSpPr txBox="1">
            <a:spLocks noChangeArrowheads="1"/>
          </p:cNvSpPr>
          <p:nvPr/>
        </p:nvSpPr>
        <p:spPr bwMode="auto">
          <a:xfrm>
            <a:off x="304800" y="533400"/>
            <a:ext cx="8534400" cy="15696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b="1" dirty="0" smtClean="0">
                <a:solidFill>
                  <a:srgbClr val="FF0000"/>
                </a:solidFill>
              </a:rPr>
              <a:t>Bohr</a:t>
            </a:r>
            <a:r>
              <a:rPr lang="en-US" altLang="en-US" sz="2400" b="0" dirty="0" smtClean="0">
                <a:solidFill>
                  <a:srgbClr val="FF0000"/>
                </a:solidFill>
              </a:rPr>
              <a:t> </a:t>
            </a:r>
            <a:r>
              <a:rPr lang="en-US" altLang="en-US" sz="2400" b="0" dirty="0" smtClean="0">
                <a:solidFill>
                  <a:srgbClr val="000000"/>
                </a:solidFill>
              </a:rPr>
              <a:t>proposed that the possible energy states for atomic electrons were </a:t>
            </a:r>
            <a:r>
              <a:rPr lang="en-US" altLang="en-US" sz="2400" b="1" dirty="0" smtClean="0">
                <a:solidFill>
                  <a:srgbClr val="FF0000"/>
                </a:solidFill>
              </a:rPr>
              <a:t>quantized</a:t>
            </a:r>
            <a:r>
              <a:rPr lang="en-US" altLang="en-US" sz="2400" b="0" dirty="0" smtClean="0">
                <a:solidFill>
                  <a:srgbClr val="FF0000"/>
                </a:solidFill>
              </a:rPr>
              <a:t> </a:t>
            </a:r>
            <a:r>
              <a:rPr lang="en-US" altLang="en-US" sz="2400" b="0" dirty="0" smtClean="0">
                <a:solidFill>
                  <a:srgbClr val="000000"/>
                </a:solidFill>
              </a:rPr>
              <a:t>– </a:t>
            </a:r>
            <a:r>
              <a:rPr lang="en-US" altLang="en-US" sz="2400" b="1" dirty="0" smtClean="0">
                <a:solidFill>
                  <a:srgbClr val="FF0000"/>
                </a:solidFill>
              </a:rPr>
              <a:t>only certain values </a:t>
            </a:r>
            <a:r>
              <a:rPr lang="en-US" altLang="en-US" sz="2400" b="0" dirty="0" smtClean="0">
                <a:solidFill>
                  <a:srgbClr val="000000"/>
                </a:solidFill>
              </a:rPr>
              <a:t>were possible. Then the spectrum could be explained as transitions from one level to another.</a:t>
            </a:r>
          </a:p>
        </p:txBody>
      </p:sp>
      <p:pic>
        <p:nvPicPr>
          <p:cNvPr id="169988" name="Picture 4" descr="Graphic 27-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895600"/>
            <a:ext cx="4038600" cy="32988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0991400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p:txBody>
          <a:bodyPr/>
          <a:lstStyle/>
          <a:p>
            <a:pPr algn="l"/>
            <a:r>
              <a:rPr lang="en-US" altLang="ja-JP" sz="2400" smtClean="0">
                <a:solidFill>
                  <a:srgbClr val="000000"/>
                </a:solidFill>
                <a:effectLst/>
                <a:ea typeface="ＭＳ Ｐゴシック" pitchFamily="34" charset="-128"/>
              </a:rPr>
              <a:t>Continuous or discrete energy levels?</a:t>
            </a:r>
          </a:p>
        </p:txBody>
      </p:sp>
      <p:pic>
        <p:nvPicPr>
          <p:cNvPr id="17411" name="Picture 3" descr="Zumdahl11_14"/>
          <p:cNvPicPr>
            <a:picLocks noChangeAspect="1" noChangeArrowheads="1"/>
          </p:cNvPicPr>
          <p:nvPr/>
        </p:nvPicPr>
        <p:blipFill>
          <a:blip r:embed="rId3" cstate="print"/>
          <a:srcRect/>
          <a:stretch>
            <a:fillRect/>
          </a:stretch>
        </p:blipFill>
        <p:spPr bwMode="auto">
          <a:xfrm>
            <a:off x="5600700" y="152400"/>
            <a:ext cx="2871788" cy="3657600"/>
          </a:xfrm>
          <a:prstGeom prst="rect">
            <a:avLst/>
          </a:prstGeom>
          <a:noFill/>
          <a:ln w="9525">
            <a:noFill/>
            <a:miter lim="800000"/>
            <a:headEnd/>
            <a:tailEnd/>
          </a:ln>
        </p:spPr>
      </p:pic>
      <p:pic>
        <p:nvPicPr>
          <p:cNvPr id="17412" name="Picture 5" descr="Zumdahl11_15"/>
          <p:cNvPicPr>
            <a:picLocks noGrp="1" noChangeAspect="1" noChangeArrowheads="1"/>
          </p:cNvPicPr>
          <p:nvPr>
            <p:ph idx="1"/>
          </p:nvPr>
        </p:nvPicPr>
        <p:blipFill>
          <a:blip r:embed="rId4" cstate="print"/>
          <a:srcRect/>
          <a:stretch>
            <a:fillRect/>
          </a:stretch>
        </p:blipFill>
        <p:spPr>
          <a:xfrm>
            <a:off x="990600" y="3581400"/>
            <a:ext cx="6019800" cy="2992438"/>
          </a:xfrm>
          <a:noFill/>
        </p:spPr>
      </p:pic>
      <p:sp>
        <p:nvSpPr>
          <p:cNvPr id="17413" name="Rectangle 4"/>
          <p:cNvSpPr>
            <a:spLocks noRot="1" noChangeArrowheads="1"/>
          </p:cNvSpPr>
          <p:nvPr/>
        </p:nvSpPr>
        <p:spPr bwMode="auto">
          <a:xfrm>
            <a:off x="381000" y="2590800"/>
            <a:ext cx="4724400" cy="1371600"/>
          </a:xfrm>
          <a:prstGeom prst="rect">
            <a:avLst/>
          </a:prstGeom>
          <a:noFill/>
          <a:ln w="9525">
            <a:noFill/>
            <a:miter lim="800000"/>
            <a:headEnd/>
            <a:tailEnd/>
          </a:ln>
        </p:spPr>
        <p:txBody>
          <a:bodyPr anchor="ctr"/>
          <a:lstStyle/>
          <a:p>
            <a:r>
              <a:rPr lang="en-US" sz="2400">
                <a:solidFill>
                  <a:srgbClr val="000000"/>
                </a:solidFill>
              </a:rPr>
              <a:t>The difference between continuous and quantized energy levels.</a:t>
            </a:r>
          </a:p>
        </p:txBody>
      </p:sp>
    </p:spTree>
    <p:extLst>
      <p:ext uri="{BB962C8B-B14F-4D97-AF65-F5344CB8AC3E}">
        <p14:creationId xmlns:p14="http://schemas.microsoft.com/office/powerpoint/2010/main" val="1097403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Bohr atom &amp; energy levels (25k)"/>
          <p:cNvPicPr>
            <a:picLocks noChangeAspect="1" noChangeArrowheads="1"/>
          </p:cNvPicPr>
          <p:nvPr/>
        </p:nvPicPr>
        <p:blipFill>
          <a:blip r:embed="rId2" r:link="rId3" cstate="print"/>
          <a:srcRect/>
          <a:stretch>
            <a:fillRect/>
          </a:stretch>
        </p:blipFill>
        <p:spPr bwMode="auto">
          <a:xfrm>
            <a:off x="642910" y="1357298"/>
            <a:ext cx="7851000" cy="3929090"/>
          </a:xfrm>
          <a:prstGeom prst="rect">
            <a:avLst/>
          </a:prstGeom>
          <a:noFill/>
          <a:ln w="9525">
            <a:noFill/>
            <a:miter lim="800000"/>
            <a:headEnd/>
            <a:tailEnd/>
          </a:ln>
        </p:spPr>
      </p:pic>
    </p:spTree>
    <p:extLst>
      <p:ext uri="{BB962C8B-B14F-4D97-AF65-F5344CB8AC3E}">
        <p14:creationId xmlns:p14="http://schemas.microsoft.com/office/powerpoint/2010/main" val="3451644636"/>
      </p:ext>
    </p:extLst>
  </p:cSld>
  <p:clrMapOvr>
    <a:masterClrMapping/>
  </p:clrMapOvr>
  <p:timing>
    <p:tnLst>
      <p:par>
        <p:cTn id="1" dur="indefinite" restart="never" nodeType="tmRoot"/>
      </p:par>
    </p:tnLst>
  </p:timing>
</p:sld>
</file>

<file path=ppt/theme/theme1.xml><?xml version="1.0" encoding="utf-8"?>
<a:theme xmlns:a="http://schemas.openxmlformats.org/drawingml/2006/main" name="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otebook">
  <a:themeElements>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fontScheme name="Noteboo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75000"/>
          </a:lnSpc>
          <a:spcBef>
            <a:spcPct val="5000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75000"/>
          </a:lnSpc>
          <a:spcBef>
            <a:spcPct val="5000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3">
        <a:dk1>
          <a:srgbClr val="000000"/>
        </a:dk1>
        <a:lt1>
          <a:srgbClr val="FFFFFF"/>
        </a:lt1>
        <a:dk2>
          <a:srgbClr val="000000"/>
        </a:dk2>
        <a:lt2>
          <a:srgbClr val="DDDDDD"/>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Clouds</Template>
  <TotalTime>781</TotalTime>
  <Pages>16</Pages>
  <Words>1270</Words>
  <Application>Microsoft Macintosh PowerPoint</Application>
  <PresentationFormat>On-screen Show (4:3)</PresentationFormat>
  <Paragraphs>165</Paragraphs>
  <Slides>36</Slides>
  <Notes>15</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36</vt:i4>
      </vt:variant>
    </vt:vector>
  </HeadingPairs>
  <TitlesOfParts>
    <vt:vector size="48" baseType="lpstr">
      <vt:lpstr>Arial Unicode MS</vt:lpstr>
      <vt:lpstr>Comic Sans MS</vt:lpstr>
      <vt:lpstr>ＭＳ Ｐゴシック</vt:lpstr>
      <vt:lpstr>SimSun</vt:lpstr>
      <vt:lpstr>Symbol</vt:lpstr>
      <vt:lpstr>Times New Roman</vt:lpstr>
      <vt:lpstr>Wingdings</vt:lpstr>
      <vt:lpstr>Arial</vt:lpstr>
      <vt:lpstr>Tahoma</vt:lpstr>
      <vt:lpstr>Clouds</vt:lpstr>
      <vt:lpstr>Notebook</vt:lpstr>
      <vt:lpstr>Equation</vt:lpstr>
      <vt:lpstr>PowerPoint Presentation</vt:lpstr>
      <vt:lpstr>PowerPoint Presentation</vt:lpstr>
      <vt:lpstr>A sample of H atoms receives energy from an external source.</vt:lpstr>
      <vt:lpstr>An excited H atoms electron returns to a lower energy level.</vt:lpstr>
      <vt:lpstr>The colour of the photon emitted depends on the energy change that produces it.</vt:lpstr>
      <vt:lpstr>Each photon emitted corresponds to a particular energy change.</vt:lpstr>
      <vt:lpstr>PowerPoint Presentation</vt:lpstr>
      <vt:lpstr>Continuous or discrete energy levels?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Quantum Evolution: A Brief Timeline.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11</dc:title>
  <dc:subject/>
  <dc:creator>Thomas V. Green Jr.</dc:creator>
  <cp:keywords/>
  <dc:description/>
  <cp:lastModifiedBy>Stephen Anderson</cp:lastModifiedBy>
  <cp:revision>80</cp:revision>
  <cp:lastPrinted>1997-03-16T12:31:26Z</cp:lastPrinted>
  <dcterms:created xsi:type="dcterms:W3CDTF">1995-03-12T16:22:02Z</dcterms:created>
  <dcterms:modified xsi:type="dcterms:W3CDTF">2017-08-27T14:10:22Z</dcterms:modified>
</cp:coreProperties>
</file>